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729" r:id="rId4"/>
  </p:sldMasterIdLst>
  <p:notesMasterIdLst>
    <p:notesMasterId r:id="rId46"/>
  </p:notesMasterIdLst>
  <p:handoutMasterIdLst>
    <p:handoutMasterId r:id="rId47"/>
  </p:handoutMasterIdLst>
  <p:sldIdLst>
    <p:sldId id="392" r:id="rId5"/>
    <p:sldId id="2076139247" r:id="rId6"/>
    <p:sldId id="2076139286" r:id="rId7"/>
    <p:sldId id="2076139285" r:id="rId8"/>
    <p:sldId id="2076139275" r:id="rId9"/>
    <p:sldId id="2076139249" r:id="rId10"/>
    <p:sldId id="398" r:id="rId11"/>
    <p:sldId id="465" r:id="rId12"/>
    <p:sldId id="399" r:id="rId13"/>
    <p:sldId id="402" r:id="rId14"/>
    <p:sldId id="468" r:id="rId15"/>
    <p:sldId id="401" r:id="rId16"/>
    <p:sldId id="2076139278" r:id="rId17"/>
    <p:sldId id="2076139290" r:id="rId18"/>
    <p:sldId id="470" r:id="rId19"/>
    <p:sldId id="2076139255" r:id="rId20"/>
    <p:sldId id="435" r:id="rId21"/>
    <p:sldId id="469" r:id="rId22"/>
    <p:sldId id="408" r:id="rId23"/>
    <p:sldId id="410" r:id="rId24"/>
    <p:sldId id="2076139261" r:id="rId25"/>
    <p:sldId id="416" r:id="rId26"/>
    <p:sldId id="417" r:id="rId27"/>
    <p:sldId id="418" r:id="rId28"/>
    <p:sldId id="272" r:id="rId29"/>
    <p:sldId id="273" r:id="rId30"/>
    <p:sldId id="307" r:id="rId31"/>
    <p:sldId id="2076139287" r:id="rId32"/>
    <p:sldId id="303" r:id="rId33"/>
    <p:sldId id="277" r:id="rId34"/>
    <p:sldId id="279" r:id="rId35"/>
    <p:sldId id="280" r:id="rId36"/>
    <p:sldId id="421" r:id="rId37"/>
    <p:sldId id="2076139288" r:id="rId38"/>
    <p:sldId id="306" r:id="rId39"/>
    <p:sldId id="264" r:id="rId40"/>
    <p:sldId id="311" r:id="rId41"/>
    <p:sldId id="313" r:id="rId42"/>
    <p:sldId id="424" r:id="rId43"/>
    <p:sldId id="2076139289" r:id="rId44"/>
    <p:sldId id="411" r:id="rId45"/>
  </p:sldIdLst>
  <p:sldSz cx="18288000" cy="10287000"/>
  <p:notesSz cx="10287000" cy="18288000"/>
  <p:embeddedFontLst>
    <p:embeddedFont>
      <p:font typeface="Lora" pitchFamily="2" charset="0"/>
      <p:regular r:id="rId48"/>
      <p:bold r:id="rId49"/>
      <p:italic r:id="rId50"/>
      <p:boldItalic r:id="rId51"/>
    </p:embeddedFont>
    <p:embeddedFont>
      <p:font typeface="Lora Medium" pitchFamily="2" charset="0"/>
      <p:regular r:id="rId52"/>
      <p:italic r:id="rId53"/>
    </p:embeddedFont>
    <p:embeddedFont>
      <p:font typeface="Lora SemiBold" pitchFamily="2" charset="0"/>
      <p:bold r:id="rId54"/>
      <p:boldItalic r:id="rId55"/>
    </p:embeddedFont>
    <p:embeddedFont>
      <p:font typeface="Roboto Mono Light" panose="00000009000000000000" pitchFamily="49" charset="0"/>
      <p:regular r:id="rId56"/>
      <p:italic r:id="rId57"/>
    </p:embeddedFont>
    <p:embeddedFont>
      <p:font typeface="Titillium Web" panose="00000500000000000000" pitchFamily="2" charset="0"/>
      <p:regular r:id="rId58"/>
      <p:bold r:id="rId59"/>
      <p:italic r:id="rId60"/>
      <p:boldItalic r:id="rId61"/>
    </p:embeddedFont>
    <p:embeddedFont>
      <p:font typeface="Titillium Web Regular" panose="00000500000000000000" pitchFamily="2" charset="0"/>
      <p:regular r:id="rId62"/>
    </p:embeddedFont>
    <p:embeddedFont>
      <p:font typeface="Titillium Web SemiBold" panose="00000700000000000000" pitchFamily="2" charset="0"/>
      <p:regular r:id="rId63"/>
      <p:bold r:id="rId64"/>
      <p:italic r:id="rId65"/>
      <p:boldItalic r:id="rId66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F23E5B-6223-AC7D-75E5-F9E86AD01201}" name="Sarah Pellegrini" initials="SP" userId="S::Sarah.Pellegrini@eng.it::f12e03d9-a433-4ff4-aeac-e7636b8b87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6DD5"/>
    <a:srgbClr val="74818C"/>
    <a:srgbClr val="FFFFFF"/>
    <a:srgbClr val="164897"/>
    <a:srgbClr val="103D6B"/>
    <a:srgbClr val="667095"/>
    <a:srgbClr val="4B4559"/>
    <a:srgbClr val="583C4B"/>
    <a:srgbClr val="424952"/>
    <a:srgbClr val="484F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DB5022-8B6E-4234-9822-E0AE94A86EDE}" v="72" dt="2025-01-31T08:00:04.9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8" autoAdjust="0"/>
    <p:restoredTop sz="96236" autoAdjust="0"/>
  </p:normalViewPr>
  <p:slideViewPr>
    <p:cSldViewPr snapToGrid="0">
      <p:cViewPr varScale="1">
        <p:scale>
          <a:sx n="73" d="100"/>
          <a:sy n="73" d="100"/>
        </p:scale>
        <p:origin x="804" y="72"/>
      </p:cViewPr>
      <p:guideLst>
        <p:guide orient="horz" pos="768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63" Type="http://schemas.openxmlformats.org/officeDocument/2006/relationships/font" Target="fonts/font16.fntdata"/><Relationship Id="rId68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font" Target="fonts/font6.fntdata"/><Relationship Id="rId58" Type="http://schemas.openxmlformats.org/officeDocument/2006/relationships/font" Target="fonts/font11.fntdata"/><Relationship Id="rId66" Type="http://schemas.openxmlformats.org/officeDocument/2006/relationships/font" Target="fonts/font19.fntdata"/><Relationship Id="rId5" Type="http://schemas.openxmlformats.org/officeDocument/2006/relationships/slide" Target="slides/slide1.xml"/><Relationship Id="rId61" Type="http://schemas.openxmlformats.org/officeDocument/2006/relationships/font" Target="fonts/font14.fntdata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font" Target="fonts/font1.fntdata"/><Relationship Id="rId56" Type="http://schemas.openxmlformats.org/officeDocument/2006/relationships/font" Target="fonts/font9.fntdata"/><Relationship Id="rId64" Type="http://schemas.openxmlformats.org/officeDocument/2006/relationships/font" Target="fonts/font17.fntdata"/><Relationship Id="rId69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font" Target="fonts/font4.fntdata"/><Relationship Id="rId72" Type="http://schemas.microsoft.com/office/2018/10/relationships/authors" Target="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59" Type="http://schemas.openxmlformats.org/officeDocument/2006/relationships/font" Target="fonts/font12.fntdata"/><Relationship Id="rId67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font" Target="fonts/font7.fntdata"/><Relationship Id="rId62" Type="http://schemas.openxmlformats.org/officeDocument/2006/relationships/font" Target="fonts/font15.fntdata"/><Relationship Id="rId7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2.fntdata"/><Relationship Id="rId57" Type="http://schemas.openxmlformats.org/officeDocument/2006/relationships/font" Target="fonts/font10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font" Target="fonts/font5.fntdata"/><Relationship Id="rId60" Type="http://schemas.openxmlformats.org/officeDocument/2006/relationships/font" Target="fonts/font13.fntdata"/><Relationship Id="rId65" Type="http://schemas.openxmlformats.org/officeDocument/2006/relationships/font" Target="fonts/font1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font" Target="fonts/font3.fntdata"/><Relationship Id="rId55" Type="http://schemas.openxmlformats.org/officeDocument/2006/relationships/font" Target="fonts/font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A94FAE67-592F-5091-C86A-CFE0DAED410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457700" cy="917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1BB3911-365C-8B78-C79F-E7834DAEDB6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827713" y="0"/>
            <a:ext cx="4457700" cy="917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53D1C-32EB-3C4B-BA1B-41481A73BA56}" type="datetimeFigureOut">
              <a:rPr lang="it-IT" smtClean="0"/>
              <a:t>18/09/2025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5424E2E-CAAE-5B59-45CB-8BE4E39C94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7372013"/>
            <a:ext cx="4457700" cy="9159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4229F0B-8F71-E27E-1D7F-A854E2FED9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827713" y="17372013"/>
            <a:ext cx="4457700" cy="9159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723CD-2EB9-614F-846C-3D72D059D7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8199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0170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342900" y="2286000"/>
            <a:ext cx="10972800" cy="617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1028700" y="8801100"/>
            <a:ext cx="8229600" cy="7200900"/>
          </a:xfrm>
          <a:prstGeom prst="rect">
            <a:avLst/>
          </a:prstGeo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9066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0C948E-8F18-655B-142D-0A418BC759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B1AF19F-3A83-EDC4-430C-EB186888FE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3E2F72F-8BF0-41DE-26E5-BCB22187A2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40DF79F-4C3F-068E-798C-16609FF92B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C3F3B-1604-436F-B8B7-8EE9F07D3969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3580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C3F3B-1604-436F-B8B7-8EE9F07D3969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1651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C3F3B-1604-436F-B8B7-8EE9F07D3969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4661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C1182-AD79-CCE5-64C1-32084FD4D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F9D1EA4-852D-078E-E198-1076E9B9C9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1489D97-06A0-06C3-B4FC-70B285AA05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5B4DEA3-2FBD-8A63-7387-351280A6C1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C3F3B-1604-436F-B8B7-8EE9F07D3969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7834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B908D-FFD4-91C4-E6AF-BD725EF8A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6469D3E-6770-86D4-E9E2-54FD0CDCDE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EE3D087-B5ED-018A-2871-F0312A9A53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5C80F99-6E26-3DBF-C160-80BC0CA648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C3F3B-1604-436F-B8B7-8EE9F07D3969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2137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DC3F3B-1604-436F-B8B7-8EE9F07D3969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1651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imbolo">
    <p:bg>
      <p:bgPr>
        <a:solidFill>
          <a:srgbClr val="7BA9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0" descr="preencoded.png">
            <a:extLst>
              <a:ext uri="{FF2B5EF4-FFF2-40B4-BE49-F238E27FC236}">
                <a16:creationId xmlns:a16="http://schemas.microsoft.com/office/drawing/2014/main" id="{9272DF5E-7D9E-97F6-F68F-6C7095A5EA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466" r="3466"/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087DB0-DEA4-B04C-2411-16227BE2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6838" y="6232848"/>
            <a:ext cx="11994599" cy="2332653"/>
          </a:xfrm>
        </p:spPr>
        <p:txBody>
          <a:bodyPr anchor="t">
            <a:noAutofit/>
          </a:bodyPr>
          <a:lstStyle>
            <a:lvl1pPr algn="l">
              <a:defRPr sz="7200" baseline="0">
                <a:solidFill>
                  <a:srgbClr val="F3F8FC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8A1093-8F69-529E-C045-1CB1858AADA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66838" y="5403850"/>
            <a:ext cx="11994599" cy="60506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3F8F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Label</a:t>
            </a:r>
            <a:endParaRPr lang="en-IT"/>
          </a:p>
        </p:txBody>
      </p:sp>
      <p:sp>
        <p:nvSpPr>
          <p:cNvPr id="13" name="Segnaposto data 11">
            <a:extLst>
              <a:ext uri="{FF2B5EF4-FFF2-40B4-BE49-F238E27FC236}">
                <a16:creationId xmlns:a16="http://schemas.microsoft.com/office/drawing/2014/main" id="{4CC05C76-10E1-F146-1A87-5C94D07902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294423" y="906065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rgbClr val="002460"/>
                </a:solidFill>
                <a:latin typeface="Titillium Web" pitchFamily="2" charset="77"/>
              </a:defRPr>
            </a:lvl1pPr>
          </a:lstStyle>
          <a:p>
            <a:pPr>
              <a:lnSpc>
                <a:spcPts val="2340"/>
              </a:lnSpc>
            </a:pPr>
            <a:r>
              <a:rPr lang="it-IT"/>
              <a:t>Versionamento e data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63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66" userDrawn="1">
          <p15:clr>
            <a:srgbClr val="FBAE40"/>
          </p15:clr>
        </p15:guide>
        <p15:guide id="2" pos="86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Paragrafi_bianca" preserve="1" userDrawn="1">
  <p:cSld name="3 Paragrafi_bianca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6"/>
          <p:cNvSpPr txBox="1">
            <a:spLocks noGrp="1"/>
          </p:cNvSpPr>
          <p:nvPr>
            <p:ph type="body" idx="1"/>
          </p:nvPr>
        </p:nvSpPr>
        <p:spPr>
          <a:xfrm>
            <a:off x="1366838" y="4427010"/>
            <a:ext cx="4908456" cy="61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BA9EC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BA9EC"/>
                </a:solidFill>
                <a:latin typeface="Lora"/>
                <a:ea typeface="Lora"/>
                <a:cs typeface="Lora"/>
                <a:sym typeface="Lor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36"/>
          <p:cNvSpPr txBox="1">
            <a:spLocks noGrp="1"/>
          </p:cNvSpPr>
          <p:nvPr>
            <p:ph type="body" idx="2"/>
          </p:nvPr>
        </p:nvSpPr>
        <p:spPr>
          <a:xfrm>
            <a:off x="1366838" y="5086508"/>
            <a:ext cx="4908456" cy="28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0" marR="0" lvl="0" indent="0" algn="l" rtl="0">
              <a:lnSpc>
                <a:spcPts val="342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E475AB6-4199-02BB-CF0D-834A1E8CE2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/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C9CCC8-9200-60E5-E404-E61AFCDD5B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5" name="Google Shape;168;p36">
            <a:extLst>
              <a:ext uri="{FF2B5EF4-FFF2-40B4-BE49-F238E27FC236}">
                <a16:creationId xmlns:a16="http://schemas.microsoft.com/office/drawing/2014/main" id="{63F4F4D9-0E00-D04A-75F1-3C059B132528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6817380" y="4427010"/>
            <a:ext cx="4908456" cy="61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BA9EC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BA9EC"/>
                </a:solidFill>
                <a:latin typeface="Lora"/>
                <a:ea typeface="Lora"/>
                <a:cs typeface="Lora"/>
                <a:sym typeface="Lor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Google Shape;169;p36">
            <a:extLst>
              <a:ext uri="{FF2B5EF4-FFF2-40B4-BE49-F238E27FC236}">
                <a16:creationId xmlns:a16="http://schemas.microsoft.com/office/drawing/2014/main" id="{1CC43818-2A02-7901-5E8E-9DA3737914FE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6817380" y="5086508"/>
            <a:ext cx="4908456" cy="28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0" marR="0" lvl="0" indent="0" algn="l" rtl="0">
              <a:lnSpc>
                <a:spcPts val="342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168;p36">
            <a:extLst>
              <a:ext uri="{FF2B5EF4-FFF2-40B4-BE49-F238E27FC236}">
                <a16:creationId xmlns:a16="http://schemas.microsoft.com/office/drawing/2014/main" id="{638B2CA3-F361-806D-52CC-397A2AD00256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12285851" y="4427010"/>
            <a:ext cx="4908456" cy="61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7BA9EC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7BA9EC"/>
                </a:solidFill>
                <a:latin typeface="Lora"/>
                <a:ea typeface="Lora"/>
                <a:cs typeface="Lora"/>
                <a:sym typeface="Lor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169;p36">
            <a:extLst>
              <a:ext uri="{FF2B5EF4-FFF2-40B4-BE49-F238E27FC236}">
                <a16:creationId xmlns:a16="http://schemas.microsoft.com/office/drawing/2014/main" id="{8644A5DC-93C1-7650-241E-4D70DB237417}"/>
              </a:ext>
            </a:extLst>
          </p:cNvPr>
          <p:cNvSpPr txBox="1">
            <a:spLocks noGrp="1"/>
          </p:cNvSpPr>
          <p:nvPr>
            <p:ph type="body" idx="15"/>
          </p:nvPr>
        </p:nvSpPr>
        <p:spPr>
          <a:xfrm>
            <a:off x="12285851" y="5086508"/>
            <a:ext cx="4908456" cy="28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0" marR="0" lvl="0" indent="0" algn="l" rtl="0">
              <a:lnSpc>
                <a:spcPts val="342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27130ED-6976-52FD-EFAE-A5A4998DA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5163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paragrafi" preserve="1" userDrawn="1">
  <p:cSld name="4 paragrafi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7"/>
          <p:cNvSpPr txBox="1">
            <a:spLocks noGrp="1"/>
          </p:cNvSpPr>
          <p:nvPr>
            <p:ph type="body" idx="1"/>
          </p:nvPr>
        </p:nvSpPr>
        <p:spPr>
          <a:xfrm>
            <a:off x="1384022" y="3427737"/>
            <a:ext cx="7313629" cy="4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4A9E6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84A9E6"/>
                </a:solidFill>
                <a:latin typeface="Lora"/>
                <a:ea typeface="Lora"/>
                <a:cs typeface="Lora"/>
                <a:sym typeface="Lor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Google Shape;181;p37"/>
          <p:cNvSpPr txBox="1">
            <a:spLocks noGrp="1"/>
          </p:cNvSpPr>
          <p:nvPr>
            <p:ph type="body" idx="2"/>
          </p:nvPr>
        </p:nvSpPr>
        <p:spPr>
          <a:xfrm>
            <a:off x="1384022" y="4017800"/>
            <a:ext cx="7311743" cy="1799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6800" anchor="t" anchorCtr="0">
            <a:noAutofit/>
          </a:bodyPr>
          <a:lstStyle>
            <a:lvl1pPr marL="0" marR="0" lvl="0" indent="0" algn="l" rtl="0">
              <a:lnSpc>
                <a:spcPts val="342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312FB9-2240-8693-2933-9091C1852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AE5918-2A02-31A3-35D0-BB89C41E7C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/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A8E6F-1AB0-4549-732C-F2A5844AD2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5" name="Google Shape;180;p37">
            <a:extLst>
              <a:ext uri="{FF2B5EF4-FFF2-40B4-BE49-F238E27FC236}">
                <a16:creationId xmlns:a16="http://schemas.microsoft.com/office/drawing/2014/main" id="{7257438A-16EE-66B3-0509-0414EA37526C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1384022" y="6170937"/>
            <a:ext cx="7313629" cy="4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4A9E6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84A9E6"/>
                </a:solidFill>
                <a:latin typeface="Lora"/>
                <a:ea typeface="Lora"/>
                <a:cs typeface="Lora"/>
                <a:sym typeface="Lor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Google Shape;181;p37">
            <a:extLst>
              <a:ext uri="{FF2B5EF4-FFF2-40B4-BE49-F238E27FC236}">
                <a16:creationId xmlns:a16="http://schemas.microsoft.com/office/drawing/2014/main" id="{F49B13AB-F11C-245A-C0F4-C740418DD4EA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1384022" y="6761000"/>
            <a:ext cx="7311743" cy="1799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6800" anchor="t" anchorCtr="0">
            <a:noAutofit/>
          </a:bodyPr>
          <a:lstStyle>
            <a:lvl1pPr marL="0" marR="0" lvl="0" indent="0" algn="l" rtl="0">
              <a:lnSpc>
                <a:spcPts val="342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180;p37">
            <a:extLst>
              <a:ext uri="{FF2B5EF4-FFF2-40B4-BE49-F238E27FC236}">
                <a16:creationId xmlns:a16="http://schemas.microsoft.com/office/drawing/2014/main" id="{63BF99F0-A1A1-B39F-9C83-32492AE23F26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9398470" y="3427737"/>
            <a:ext cx="7313629" cy="4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4A9E6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84A9E6"/>
                </a:solidFill>
                <a:latin typeface="Lora"/>
                <a:ea typeface="Lora"/>
                <a:cs typeface="Lora"/>
                <a:sym typeface="Lor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181;p37">
            <a:extLst>
              <a:ext uri="{FF2B5EF4-FFF2-40B4-BE49-F238E27FC236}">
                <a16:creationId xmlns:a16="http://schemas.microsoft.com/office/drawing/2014/main" id="{C582D61C-AAEF-E17D-05D9-3B1CC5DDC4CE}"/>
              </a:ext>
            </a:extLst>
          </p:cNvPr>
          <p:cNvSpPr txBox="1">
            <a:spLocks noGrp="1"/>
          </p:cNvSpPr>
          <p:nvPr>
            <p:ph type="body" idx="15"/>
          </p:nvPr>
        </p:nvSpPr>
        <p:spPr>
          <a:xfrm>
            <a:off x="9398470" y="4017800"/>
            <a:ext cx="7311743" cy="1799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6800" anchor="t" anchorCtr="0">
            <a:noAutofit/>
          </a:bodyPr>
          <a:lstStyle>
            <a:lvl1pPr marL="0" marR="0" lvl="0" indent="0" algn="l" rtl="0">
              <a:lnSpc>
                <a:spcPts val="342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180;p37">
            <a:extLst>
              <a:ext uri="{FF2B5EF4-FFF2-40B4-BE49-F238E27FC236}">
                <a16:creationId xmlns:a16="http://schemas.microsoft.com/office/drawing/2014/main" id="{BA40AC55-3164-EE35-7118-3E038884B4BD}"/>
              </a:ext>
            </a:extLst>
          </p:cNvPr>
          <p:cNvSpPr txBox="1">
            <a:spLocks noGrp="1"/>
          </p:cNvSpPr>
          <p:nvPr>
            <p:ph type="body" idx="16"/>
          </p:nvPr>
        </p:nvSpPr>
        <p:spPr>
          <a:xfrm>
            <a:off x="9398470" y="6170937"/>
            <a:ext cx="7313629" cy="4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4A9E6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84A9E6"/>
                </a:solidFill>
                <a:latin typeface="Lora"/>
                <a:ea typeface="Lora"/>
                <a:cs typeface="Lora"/>
                <a:sym typeface="Lor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81;p37">
            <a:extLst>
              <a:ext uri="{FF2B5EF4-FFF2-40B4-BE49-F238E27FC236}">
                <a16:creationId xmlns:a16="http://schemas.microsoft.com/office/drawing/2014/main" id="{C9C6861E-CBF9-BAA9-A90C-457C37F5D988}"/>
              </a:ext>
            </a:extLst>
          </p:cNvPr>
          <p:cNvSpPr txBox="1">
            <a:spLocks noGrp="1"/>
          </p:cNvSpPr>
          <p:nvPr>
            <p:ph type="body" idx="17"/>
          </p:nvPr>
        </p:nvSpPr>
        <p:spPr>
          <a:xfrm>
            <a:off x="9398470" y="6761000"/>
            <a:ext cx="7311743" cy="1799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6800" anchor="t" anchorCtr="0">
            <a:noAutofit/>
          </a:bodyPr>
          <a:lstStyle>
            <a:lvl1pPr marL="0" marR="0" lvl="0" indent="0" algn="l" rtl="0">
              <a:lnSpc>
                <a:spcPts val="342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5667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magine_orizzontale" preserve="1" userDrawn="1">
  <p:cSld name="immagine_orizzontale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0"/>
          <p:cNvSpPr>
            <a:spLocks noGrp="1"/>
          </p:cNvSpPr>
          <p:nvPr>
            <p:ph type="pic" idx="2"/>
          </p:nvPr>
        </p:nvSpPr>
        <p:spPr>
          <a:xfrm>
            <a:off x="16902" y="0"/>
            <a:ext cx="18271098" cy="4501434"/>
          </a:xfrm>
          <a:prstGeom prst="rect">
            <a:avLst/>
          </a:prstGeom>
          <a:noFill/>
          <a:ln>
            <a:noFill/>
          </a:ln>
        </p:spPr>
      </p:sp>
      <p:sp>
        <p:nvSpPr>
          <p:cNvPr id="203" name="Google Shape;203;p40"/>
          <p:cNvSpPr txBox="1">
            <a:spLocks noGrp="1"/>
          </p:cNvSpPr>
          <p:nvPr>
            <p:ph type="body" idx="1"/>
          </p:nvPr>
        </p:nvSpPr>
        <p:spPr>
          <a:xfrm>
            <a:off x="1366838" y="5143499"/>
            <a:ext cx="7777162" cy="64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4A9E6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84A9E6"/>
                </a:solidFill>
                <a:latin typeface="Lora"/>
                <a:ea typeface="Lora"/>
                <a:cs typeface="Lora"/>
                <a:sym typeface="Lor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4" name="Google Shape;204;p40"/>
          <p:cNvSpPr txBox="1">
            <a:spLocks noGrp="1"/>
          </p:cNvSpPr>
          <p:nvPr>
            <p:ph type="body" idx="3"/>
          </p:nvPr>
        </p:nvSpPr>
        <p:spPr>
          <a:xfrm>
            <a:off x="1366838" y="5925587"/>
            <a:ext cx="7508221" cy="2698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ts val="342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11E099-C451-A1D9-49C6-4E5B88844B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7C32A4-4710-93EC-463D-32F3C4DA3F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6" name="Google Shape;204;p40">
            <a:extLst>
              <a:ext uri="{FF2B5EF4-FFF2-40B4-BE49-F238E27FC236}">
                <a16:creationId xmlns:a16="http://schemas.microsoft.com/office/drawing/2014/main" id="{BB8A6B18-677E-8DE2-9885-42E769F5AC62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9399215" y="5925587"/>
            <a:ext cx="7508221" cy="2698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ts val="342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F856C4F-1423-C382-E215-A45FAC2E7E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41279" y="323740"/>
            <a:ext cx="1143322" cy="12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701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84C275-86C6-CFD5-7728-862F9E97C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6839" y="3460376"/>
            <a:ext cx="7777161" cy="4705631"/>
          </a:xfrm>
        </p:spPr>
        <p:txBody>
          <a:bodyPr/>
          <a:lstStyle>
            <a:lvl1pPr marL="0" indent="0">
              <a:lnSpc>
                <a:spcPts val="3420"/>
              </a:lnSpc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5B37106-0CEC-C4EE-BC62-FAF6D5F7E94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/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417E4AD-CDC6-1659-C695-177BBE8A7B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5CEA41B-0769-9F1D-B642-84CA2E519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79655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343F81-C507-E827-BF3D-6AAE9E9A6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6837" y="3065247"/>
            <a:ext cx="7629525" cy="547689"/>
          </a:xfrm>
        </p:spPr>
        <p:txBody>
          <a:bodyPr anchor="b">
            <a:normAutofit/>
          </a:bodyPr>
          <a:lstStyle>
            <a:lvl1pPr marL="0" indent="0">
              <a:buNone/>
              <a:defRPr sz="2800" b="1" i="0">
                <a:solidFill>
                  <a:srgbClr val="7BA9EC"/>
                </a:solidFill>
                <a:latin typeface="Lora SemiBold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42FEE-8B28-D97A-58E7-CE4D81B3E2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66837" y="3757613"/>
            <a:ext cx="7629525" cy="5527675"/>
          </a:xfrm>
        </p:spPr>
        <p:txBody>
          <a:bodyPr/>
          <a:lstStyle>
            <a:lvl1pPr marL="228600" indent="-228600">
              <a:lnSpc>
                <a:spcPts val="3420"/>
              </a:lnSpc>
              <a:buFont typeface="Wingdings" pitchFamily="2" charset="2"/>
              <a:buChar char="§"/>
              <a:defRPr sz="2600"/>
            </a:lvl1pPr>
            <a:lvl2pPr marL="685800" indent="-228600">
              <a:lnSpc>
                <a:spcPts val="3420"/>
              </a:lnSpc>
              <a:buFont typeface="Wingdings" pitchFamily="2" charset="2"/>
              <a:buChar char="§"/>
              <a:defRPr/>
            </a:lvl2pPr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Wingdings" pitchFamily="2" charset="2"/>
              <a:buChar char="§"/>
              <a:defRPr/>
            </a:lvl4pPr>
            <a:lvl5pPr marL="2057400" indent="-228600"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DC15F7-722F-0F91-AC2D-2E43F7636F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365209" y="3065247"/>
            <a:ext cx="7668666" cy="547689"/>
          </a:xfrm>
        </p:spPr>
        <p:txBody>
          <a:bodyPr anchor="b">
            <a:normAutofit/>
          </a:bodyPr>
          <a:lstStyle>
            <a:lvl1pPr marL="0" indent="0">
              <a:buNone/>
              <a:defRPr sz="2800" b="1" i="0">
                <a:solidFill>
                  <a:srgbClr val="7BA9EC"/>
                </a:solidFill>
                <a:latin typeface="Lora SemiBold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66C3FF-FBCA-CE60-3538-F3D856F528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365209" y="3757613"/>
            <a:ext cx="7668666" cy="5527675"/>
          </a:xfrm>
        </p:spPr>
        <p:txBody>
          <a:bodyPr/>
          <a:lstStyle>
            <a:lvl1pPr marL="228600" indent="-228600">
              <a:lnSpc>
                <a:spcPts val="3420"/>
              </a:lnSpc>
              <a:buFont typeface="Wingdings" pitchFamily="2" charset="2"/>
              <a:buChar char="§"/>
              <a:defRPr sz="2600"/>
            </a:lvl1pPr>
            <a:lvl2pPr marL="685800" indent="-228600">
              <a:lnSpc>
                <a:spcPts val="3420"/>
              </a:lnSpc>
              <a:buFont typeface="Wingdings" pitchFamily="2" charset="2"/>
              <a:buChar char="§"/>
              <a:defRPr/>
            </a:lvl2pPr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Wingdings" pitchFamily="2" charset="2"/>
              <a:buChar char="§"/>
              <a:defRPr/>
            </a:lvl4pPr>
            <a:lvl5pPr marL="2057400" indent="-228600"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E1051D2-94DF-C542-9F5A-D311FDE9E1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/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7F23EFB-6B90-EC5F-7A10-43AD42BC2B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5B66978A-E93B-DA8B-F3C3-5C3C845B0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79476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D4E4B-B085-7796-1707-13697A3013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/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1060F6-F7CE-6742-DB03-CDA2732CEA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8A08D1C-3289-543F-B34E-2FDA03D68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20035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rgbClr val="0024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D4E4B-B085-7796-1707-13697A3013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1060F6-F7CE-6742-DB03-CDA2732CEA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8A08D1C-3289-543F-B34E-2FDA03D68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pic>
        <p:nvPicPr>
          <p:cNvPr id="3" name="Image 1">
            <a:extLst>
              <a:ext uri="{FF2B5EF4-FFF2-40B4-BE49-F238E27FC236}">
                <a16:creationId xmlns:a16="http://schemas.microsoft.com/office/drawing/2014/main" id="{A75A6AC7-A04C-D48F-43DD-5CFEF026F3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41279" y="323740"/>
            <a:ext cx="1143322" cy="12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88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rgbClr val="2F6D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D4E4B-B085-7796-1707-13697A3013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1060F6-F7CE-6742-DB03-CDA2732CEA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8A08D1C-3289-543F-B34E-2FDA03D68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pic>
        <p:nvPicPr>
          <p:cNvPr id="3" name="Image 1">
            <a:extLst>
              <a:ext uri="{FF2B5EF4-FFF2-40B4-BE49-F238E27FC236}">
                <a16:creationId xmlns:a16="http://schemas.microsoft.com/office/drawing/2014/main" id="{7B7100DC-5C79-1452-5C0F-B98AC74753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41279" y="323740"/>
            <a:ext cx="1143322" cy="12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0342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75089-CF3E-5A03-3228-1F6A284278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/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770D4-9CBB-D1E0-19C2-ECB62FEFD4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0060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rgbClr val="F4F9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">
            <a:extLst>
              <a:ext uri="{FF2B5EF4-FFF2-40B4-BE49-F238E27FC236}">
                <a16:creationId xmlns:a16="http://schemas.microsoft.com/office/drawing/2014/main" id="{389E1C63-726D-A160-0A11-73E05CD30D76}"/>
              </a:ext>
            </a:extLst>
          </p:cNvPr>
          <p:cNvSpPr/>
          <p:nvPr userDrawn="1"/>
        </p:nvSpPr>
        <p:spPr>
          <a:xfrm>
            <a:off x="0" y="0"/>
            <a:ext cx="9163313" cy="1028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B7D37F-9B50-4A10-B59C-4A11F738F9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/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70B0D7-24A3-BEB9-BD12-66BF039AB7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20" name="Segnaposto grafico 12">
            <a:extLst>
              <a:ext uri="{FF2B5EF4-FFF2-40B4-BE49-F238E27FC236}">
                <a16:creationId xmlns:a16="http://schemas.microsoft.com/office/drawing/2014/main" id="{033E6DAD-8D52-54D5-A573-00792EFCC0A7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10146293" y="3114143"/>
            <a:ext cx="6805564" cy="610346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21" name="Rettangolo con angoli arrotondati 16">
            <a:extLst>
              <a:ext uri="{FF2B5EF4-FFF2-40B4-BE49-F238E27FC236}">
                <a16:creationId xmlns:a16="http://schemas.microsoft.com/office/drawing/2014/main" id="{6999872B-56E6-EE26-02B1-612498A80EE8}"/>
              </a:ext>
            </a:extLst>
          </p:cNvPr>
          <p:cNvSpPr/>
          <p:nvPr userDrawn="1"/>
        </p:nvSpPr>
        <p:spPr>
          <a:xfrm>
            <a:off x="10614039" y="1739509"/>
            <a:ext cx="5572671" cy="1180586"/>
          </a:xfrm>
          <a:prstGeom prst="roundRect">
            <a:avLst>
              <a:gd name="adj" fmla="val 6771"/>
            </a:avLst>
          </a:prstGeom>
          <a:solidFill>
            <a:schemeClr val="bg1"/>
          </a:solidFill>
          <a:ln>
            <a:noFill/>
          </a:ln>
          <a:effectLst>
            <a:outerShdw blurRad="410093" dist="38100" algn="tl" rotWithShape="0">
              <a:schemeClr val="bg1">
                <a:lumMod val="65000"/>
                <a:alpha val="18148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Segnaposto testo 2">
            <a:extLst>
              <a:ext uri="{FF2B5EF4-FFF2-40B4-BE49-F238E27FC236}">
                <a16:creationId xmlns:a16="http://schemas.microsoft.com/office/drawing/2014/main" id="{FCB70941-D6BA-9F07-D2D9-E49F2D7FA4E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614040" y="2467123"/>
            <a:ext cx="5572670" cy="5644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600" b="0">
                <a:solidFill>
                  <a:srgbClr val="002460"/>
                </a:solidFill>
              </a:defRPr>
            </a:lvl1pPr>
          </a:lstStyle>
          <a:p>
            <a:pPr lvl="0"/>
            <a:r>
              <a:rPr lang="it-IT"/>
              <a:t>N° di Pensioni definite entro i 30 giorni </a:t>
            </a:r>
            <a:r>
              <a:rPr lang="it-IT" err="1"/>
              <a:t>lorem</a:t>
            </a:r>
            <a:r>
              <a:rPr lang="it-IT"/>
              <a:t> </a:t>
            </a:r>
            <a:r>
              <a:rPr lang="it-IT" err="1"/>
              <a:t>ipsume</a:t>
            </a:r>
            <a:r>
              <a:rPr lang="it-IT"/>
              <a:t> </a:t>
            </a:r>
            <a:r>
              <a:rPr lang="it-IT" err="1"/>
              <a:t>dolor</a:t>
            </a:r>
            <a:r>
              <a:rPr lang="it-IT"/>
              <a:t> </a:t>
            </a:r>
            <a:r>
              <a:rPr lang="it-IT" err="1"/>
              <a:t>sit</a:t>
            </a:r>
            <a:endParaRPr lang="it-IT"/>
          </a:p>
        </p:txBody>
      </p:sp>
      <p:sp>
        <p:nvSpPr>
          <p:cNvPr id="23" name="Segnaposto testo 2">
            <a:extLst>
              <a:ext uri="{FF2B5EF4-FFF2-40B4-BE49-F238E27FC236}">
                <a16:creationId xmlns:a16="http://schemas.microsoft.com/office/drawing/2014/main" id="{BFF2E657-DF5B-741C-9B86-9CB2479260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479026" y="1933557"/>
            <a:ext cx="1934452" cy="4145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>
                <a:solidFill>
                  <a:srgbClr val="2F6DD5"/>
                </a:solidFill>
              </a:defRPr>
            </a:lvl1pPr>
          </a:lstStyle>
          <a:p>
            <a:pPr lvl="0"/>
            <a:r>
              <a:rPr lang="it-IT"/>
              <a:t>501.000</a:t>
            </a:r>
          </a:p>
        </p:txBody>
      </p:sp>
      <p:sp>
        <p:nvSpPr>
          <p:cNvPr id="24" name="Segnaposto testo 2">
            <a:extLst>
              <a:ext uri="{FF2B5EF4-FFF2-40B4-BE49-F238E27FC236}">
                <a16:creationId xmlns:a16="http://schemas.microsoft.com/office/drawing/2014/main" id="{CA97D596-BC87-41A6-0F10-5DB04BD381F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772064" y="1933557"/>
            <a:ext cx="1548142" cy="4145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>
                <a:solidFill>
                  <a:srgbClr val="18CEE7"/>
                </a:solidFill>
              </a:defRPr>
            </a:lvl1pPr>
          </a:lstStyle>
          <a:p>
            <a:pPr lvl="0"/>
            <a:r>
              <a:rPr lang="it-IT"/>
              <a:t>+ 50%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101D2324-9986-0710-95AF-854A576735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6838" y="2042484"/>
            <a:ext cx="6988268" cy="1294621"/>
          </a:xfrm>
        </p:spPr>
        <p:txBody>
          <a:bodyPr anchor="t">
            <a:noAutofit/>
          </a:bodyPr>
          <a:lstStyle>
            <a:lvl1pPr>
              <a:defRPr sz="6000"/>
            </a:lvl1pPr>
          </a:lstStyle>
          <a:p>
            <a:r>
              <a:rPr lang="en-GB"/>
              <a:t>Click to edit Master</a:t>
            </a:r>
            <a:br>
              <a:rPr lang="en-GB"/>
            </a:br>
            <a:r>
              <a:rPr lang="en-GB"/>
              <a:t>title style</a:t>
            </a:r>
            <a:endParaRPr lang="en-IT"/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1241B03A-882E-78A6-FC39-DEC2F0BD95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66838" y="4410631"/>
            <a:ext cx="6988174" cy="4141698"/>
          </a:xfrm>
        </p:spPr>
        <p:txBody>
          <a:bodyPr>
            <a:noAutofit/>
          </a:bodyPr>
          <a:lstStyle>
            <a:lvl1pPr marL="0" indent="0">
              <a:lnSpc>
                <a:spcPts val="3420"/>
              </a:lnSpc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1" name="Text Placeholder 13">
            <a:extLst>
              <a:ext uri="{FF2B5EF4-FFF2-40B4-BE49-F238E27FC236}">
                <a16:creationId xmlns:a16="http://schemas.microsoft.com/office/drawing/2014/main" id="{22520B64-643C-46D1-7E5E-FB2424A699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66838" y="3854346"/>
            <a:ext cx="6988175" cy="556285"/>
          </a:xfrm>
        </p:spPr>
        <p:txBody>
          <a:bodyPr/>
          <a:lstStyle>
            <a:lvl1pPr marL="0" indent="0">
              <a:buNone/>
              <a:defRPr b="1" i="0">
                <a:solidFill>
                  <a:srgbClr val="7BA9EC"/>
                </a:solidFill>
                <a:latin typeface="Lora SemiBold" pitchFamily="2" charset="77"/>
              </a:defRPr>
            </a:lvl1pPr>
          </a:lstStyle>
          <a:p>
            <a:pPr lvl="0"/>
            <a:r>
              <a:rPr lang="en-GB" err="1"/>
              <a:t>Sottotitolo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4308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Indice" preserve="1" userDrawn="1">
  <p:cSld name="1_Indice">
    <p:bg>
      <p:bgPr>
        <a:solidFill>
          <a:srgbClr val="2F6DD5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1"/>
          <p:cNvSpPr txBox="1">
            <a:spLocks noGrp="1"/>
          </p:cNvSpPr>
          <p:nvPr>
            <p:ph type="body" idx="1" hasCustomPrompt="1"/>
          </p:nvPr>
        </p:nvSpPr>
        <p:spPr>
          <a:xfrm>
            <a:off x="9458793" y="3573347"/>
            <a:ext cx="7323136" cy="3549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/>
              <a:buAutoNum type="arabicPeriod"/>
              <a:defRPr sz="2600" b="0" i="0" u="sng" strike="noStrike" cap="none">
                <a:solidFill>
                  <a:schemeClr val="bg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itchFamily="2" charset="2"/>
              <a:buChar char="§"/>
              <a:defRPr sz="2400" b="0" i="0" u="sng" strike="noStrike" cap="none">
                <a:solidFill>
                  <a:schemeClr val="bg1"/>
                </a:solidFill>
                <a:latin typeface="Titillium Web" pitchFamily="2" charset="77"/>
                <a:ea typeface="Titillium Web" pitchFamily="2" charset="77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/>
              <a:t>Nome capitolo</a:t>
            </a:r>
          </a:p>
          <a:p>
            <a:r>
              <a:rPr lang="it-IT"/>
              <a:t>Nome capitolo</a:t>
            </a:r>
          </a:p>
          <a:p>
            <a:r>
              <a:rPr lang="it-IT"/>
              <a:t>Nome capitolo</a:t>
            </a:r>
          </a:p>
          <a:p>
            <a:pPr lvl="1"/>
            <a:r>
              <a:rPr lang="it-IT"/>
              <a:t>Nome </a:t>
            </a:r>
            <a:r>
              <a:rPr lang="it-IT" err="1"/>
              <a:t>sottocapitolo</a:t>
            </a:r>
            <a:endParaRPr lang="it-IT"/>
          </a:p>
          <a:p>
            <a:pPr lvl="1"/>
            <a:r>
              <a:rPr lang="it-IT"/>
              <a:t>Nome </a:t>
            </a:r>
            <a:r>
              <a:rPr lang="it-IT" err="1"/>
              <a:t>sottocapitolo</a:t>
            </a:r>
            <a:endParaRPr lang="it-IT"/>
          </a:p>
          <a:p>
            <a:r>
              <a:rPr lang="it-IT"/>
              <a:t>Nome capitolo</a:t>
            </a:r>
          </a:p>
          <a:p>
            <a:r>
              <a:rPr lang="it-IT"/>
              <a:t>Nome capitolo</a:t>
            </a:r>
            <a:endParaRPr/>
          </a:p>
        </p:txBody>
      </p:sp>
      <p:sp>
        <p:nvSpPr>
          <p:cNvPr id="118" name="Google Shape;118;p31"/>
          <p:cNvSpPr txBox="1">
            <a:spLocks noGrp="1"/>
          </p:cNvSpPr>
          <p:nvPr>
            <p:ph type="body" idx="2"/>
          </p:nvPr>
        </p:nvSpPr>
        <p:spPr>
          <a:xfrm>
            <a:off x="1351286" y="3573347"/>
            <a:ext cx="7073186" cy="3549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ts val="35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Lora Medium" pitchFamily="2" charset="77"/>
                <a:ea typeface="Lora Medium" pitchFamily="2" charset="77"/>
                <a:cs typeface="Lora Medium" pitchFamily="2" charset="77"/>
                <a:sym typeface="Lor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Lora Medium"/>
                <a:ea typeface="Lora Medium"/>
                <a:cs typeface="Lora Medium"/>
                <a:sym typeface="Lor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Lora Medium"/>
                <a:ea typeface="Lora Medium"/>
                <a:cs typeface="Lora Medium"/>
                <a:sym typeface="Lor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ora Medium"/>
                <a:ea typeface="Lora Medium"/>
                <a:cs typeface="Lora Medium"/>
                <a:sym typeface="Lor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ora Medium"/>
                <a:ea typeface="Lora Medium"/>
                <a:cs typeface="Lora Medium"/>
                <a:sym typeface="Lor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01C341D-FCF2-E768-AE28-08A342B613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925D8F-51FA-C929-2EBE-3F9F98D696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141C74-B4C8-13F4-6BFE-244DC95FE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pic>
        <p:nvPicPr>
          <p:cNvPr id="5" name="Image 1">
            <a:extLst>
              <a:ext uri="{FF2B5EF4-FFF2-40B4-BE49-F238E27FC236}">
                <a16:creationId xmlns:a16="http://schemas.microsoft.com/office/drawing/2014/main" id="{5F700F3D-FE0F-D729-3AD9-B445CDBE59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41279" y="323740"/>
            <a:ext cx="1143322" cy="12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7458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652BC-A38E-9359-ADE0-44794EECA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6838" y="2042492"/>
            <a:ext cx="6988268" cy="1294621"/>
          </a:xfrm>
        </p:spPr>
        <p:txBody>
          <a:bodyPr anchor="t">
            <a:noAutofit/>
          </a:bodyPr>
          <a:lstStyle>
            <a:lvl1pPr>
              <a:defRPr sz="6000"/>
            </a:lvl1pPr>
          </a:lstStyle>
          <a:p>
            <a:r>
              <a:rPr lang="en-GB"/>
              <a:t>Click to edit Master</a:t>
            </a:r>
            <a:br>
              <a:rPr lang="en-GB"/>
            </a:br>
            <a:r>
              <a:rPr lang="en-GB"/>
              <a:t>title style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7FE9DB-4364-0440-59A1-8735743B7D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66838" y="4410631"/>
            <a:ext cx="6988174" cy="4626722"/>
          </a:xfrm>
        </p:spPr>
        <p:txBody>
          <a:bodyPr>
            <a:noAutofit/>
          </a:bodyPr>
          <a:lstStyle>
            <a:lvl1pPr marL="0" indent="0">
              <a:lnSpc>
                <a:spcPts val="3420"/>
              </a:lnSpc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EF6B6A-A902-D43B-ED27-2D03590E05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/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578C01-11D0-A090-A60F-EDF2EA988B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12" name="Segnaposto immagine 8">
            <a:extLst>
              <a:ext uri="{FF2B5EF4-FFF2-40B4-BE49-F238E27FC236}">
                <a16:creationId xmlns:a16="http://schemas.microsoft.com/office/drawing/2014/main" id="{4AAAD5C6-6451-88A1-E5E6-100571F11E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4000" y="-19049"/>
            <a:ext cx="9144000" cy="10306049"/>
          </a:xfrm>
          <a:prstGeom prst="rect">
            <a:avLst/>
          </a:prstGeom>
          <a:noFill/>
        </p:spPr>
        <p:txBody>
          <a:bodyPr/>
          <a:lstStyle/>
          <a:p>
            <a:endParaRPr lang="it-IT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3FEA7DD-8394-3F9B-200E-5888BFCA2B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66838" y="3848254"/>
            <a:ext cx="6988175" cy="436590"/>
          </a:xfrm>
        </p:spPr>
        <p:txBody>
          <a:bodyPr/>
          <a:lstStyle>
            <a:lvl1pPr marL="0" indent="0">
              <a:buNone/>
              <a:defRPr b="1" i="0">
                <a:solidFill>
                  <a:srgbClr val="7BA9EC"/>
                </a:solidFill>
                <a:latin typeface="Lora SemiBold" pitchFamily="2" charset="77"/>
              </a:defRPr>
            </a:lvl1pPr>
          </a:lstStyle>
          <a:p>
            <a:pPr lvl="0"/>
            <a:r>
              <a:rPr lang="en-GB" err="1"/>
              <a:t>Sottotitolo</a:t>
            </a:r>
            <a:endParaRPr lang="en-IT"/>
          </a:p>
        </p:txBody>
      </p:sp>
      <p:pic>
        <p:nvPicPr>
          <p:cNvPr id="3" name="Image 1">
            <a:extLst>
              <a:ext uri="{FF2B5EF4-FFF2-40B4-BE49-F238E27FC236}">
                <a16:creationId xmlns:a16="http://schemas.microsoft.com/office/drawing/2014/main" id="{C9780A9C-AAEF-3C13-1700-0574A8947F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41279" y="323740"/>
            <a:ext cx="1143322" cy="12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724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EF6B6A-A902-D43B-ED27-2D03590E05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578C01-11D0-A090-A60F-EDF2EA988B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12" name="Segnaposto immagine 8">
            <a:extLst>
              <a:ext uri="{FF2B5EF4-FFF2-40B4-BE49-F238E27FC236}">
                <a16:creationId xmlns:a16="http://schemas.microsoft.com/office/drawing/2014/main" id="{4AAAD5C6-6451-88A1-E5E6-100571F11E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9049"/>
            <a:ext cx="9144000" cy="10306049"/>
          </a:xfrm>
          <a:prstGeom prst="rect">
            <a:avLst/>
          </a:prstGeom>
          <a:noFill/>
        </p:spPr>
        <p:txBody>
          <a:bodyPr/>
          <a:lstStyle/>
          <a:p>
            <a:endParaRPr lang="it-IT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C930483-1048-7CC5-0312-D684D939BD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29520" y="2042491"/>
            <a:ext cx="6988268" cy="1294621"/>
          </a:xfrm>
        </p:spPr>
        <p:txBody>
          <a:bodyPr anchor="t">
            <a:noAutofit/>
          </a:bodyPr>
          <a:lstStyle>
            <a:lvl1pPr>
              <a:defRPr sz="6000"/>
            </a:lvl1pPr>
          </a:lstStyle>
          <a:p>
            <a:r>
              <a:rPr lang="en-GB"/>
              <a:t>Click to edit Master</a:t>
            </a:r>
            <a:br>
              <a:rPr lang="en-GB"/>
            </a:br>
            <a:r>
              <a:rPr lang="en-GB"/>
              <a:t>title style</a:t>
            </a:r>
            <a:endParaRPr lang="en-IT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8D2C979-1994-9332-EEED-D7A9EF8405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29520" y="4410631"/>
            <a:ext cx="6988174" cy="4626722"/>
          </a:xfrm>
        </p:spPr>
        <p:txBody>
          <a:bodyPr>
            <a:noAutofit/>
          </a:bodyPr>
          <a:lstStyle>
            <a:lvl1pPr marL="0" indent="0">
              <a:lnSpc>
                <a:spcPts val="3420"/>
              </a:lnSpc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6B16521-8DE7-934A-0A42-41F563C15C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29520" y="3836889"/>
            <a:ext cx="6988175" cy="430026"/>
          </a:xfrm>
        </p:spPr>
        <p:txBody>
          <a:bodyPr/>
          <a:lstStyle>
            <a:lvl1pPr marL="0" indent="0">
              <a:buNone/>
              <a:defRPr b="1" i="0">
                <a:solidFill>
                  <a:srgbClr val="7BA9EC"/>
                </a:solidFill>
                <a:latin typeface="Lora SemiBold" pitchFamily="2" charset="77"/>
              </a:defRPr>
            </a:lvl1pPr>
          </a:lstStyle>
          <a:p>
            <a:pPr lvl="0"/>
            <a:r>
              <a:rPr lang="en-GB" err="1"/>
              <a:t>Sottotitolo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37147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magine_a tutto scher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immagine 8">
            <a:extLst>
              <a:ext uri="{FF2B5EF4-FFF2-40B4-BE49-F238E27FC236}">
                <a16:creationId xmlns:a16="http://schemas.microsoft.com/office/drawing/2014/main" id="{E9BC2CFC-81D0-7B2A-EA1D-A2ED4A748F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902" y="0"/>
            <a:ext cx="18271098" cy="10287000"/>
          </a:xfrm>
          <a:prstGeom prst="rect">
            <a:avLst/>
          </a:prstGeom>
          <a:noFill/>
        </p:spPr>
        <p:txBody>
          <a:bodyPr/>
          <a:lstStyle/>
          <a:p>
            <a:endParaRPr lang="it-IT"/>
          </a:p>
        </p:txBody>
      </p:sp>
      <p:sp>
        <p:nvSpPr>
          <p:cNvPr id="19" name="Segnaposto titolo 9">
            <a:extLst>
              <a:ext uri="{FF2B5EF4-FFF2-40B4-BE49-F238E27FC236}">
                <a16:creationId xmlns:a16="http://schemas.microsoft.com/office/drawing/2014/main" id="{33979418-B744-11C1-0C4F-AFB41E5E69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615" y="3644210"/>
            <a:ext cx="15134042" cy="34710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8000"/>
              </a:lnSpc>
              <a:defRPr sz="75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r>
              <a:rPr lang="it-IT"/>
              <a:t>Sed ut </a:t>
            </a:r>
            <a:r>
              <a:rPr lang="it-IT" err="1"/>
              <a:t>perspiciatis</a:t>
            </a:r>
            <a:r>
              <a:rPr lang="it-IT"/>
              <a:t> </a:t>
            </a:r>
            <a:r>
              <a:rPr lang="it-IT" err="1"/>
              <a:t>unde</a:t>
            </a:r>
            <a:r>
              <a:rPr lang="it-IT"/>
              <a:t> omnis </a:t>
            </a:r>
            <a:r>
              <a:rPr lang="it-IT" err="1"/>
              <a:t>iste</a:t>
            </a:r>
            <a:r>
              <a:rPr lang="it-IT"/>
              <a:t> </a:t>
            </a:r>
            <a:r>
              <a:rPr lang="it-IT" err="1"/>
              <a:t>natus</a:t>
            </a:r>
            <a:r>
              <a:rPr lang="it-IT"/>
              <a:t> </a:t>
            </a:r>
            <a:r>
              <a:rPr lang="it-IT" err="1"/>
              <a:t>error</a:t>
            </a:r>
            <a:r>
              <a:rPr lang="it-IT"/>
              <a:t> </a:t>
            </a:r>
            <a:r>
              <a:rPr lang="it-IT" err="1"/>
              <a:t>sit</a:t>
            </a:r>
            <a:r>
              <a:rPr lang="it-IT"/>
              <a:t> </a:t>
            </a:r>
            <a:r>
              <a:rPr lang="it-IT" err="1"/>
              <a:t>voluptatem</a:t>
            </a:r>
            <a:r>
              <a:rPr lang="it-IT"/>
              <a:t> </a:t>
            </a:r>
            <a:r>
              <a:rPr lang="it-IT" err="1"/>
              <a:t>accusantium</a:t>
            </a:r>
            <a:r>
              <a:rPr lang="it-IT"/>
              <a:t>.</a:t>
            </a:r>
          </a:p>
        </p:txBody>
      </p:sp>
      <p:sp>
        <p:nvSpPr>
          <p:cNvPr id="22" name="Segnaposto testo 21">
            <a:extLst>
              <a:ext uri="{FF2B5EF4-FFF2-40B4-BE49-F238E27FC236}">
                <a16:creationId xmlns:a16="http://schemas.microsoft.com/office/drawing/2014/main" id="{E51C7E32-ED79-A394-3A30-5F2B9AE011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71615" y="3056518"/>
            <a:ext cx="2692400" cy="385445"/>
          </a:xfrm>
          <a:prstGeom prst="rect">
            <a:avLst/>
          </a:prstGeom>
        </p:spPr>
        <p:txBody>
          <a:bodyPr/>
          <a:lstStyle>
            <a:lvl1pPr>
              <a:defRPr lang="it-IT" sz="2400" b="0" i="0" kern="1200" dirty="0" smtClean="0">
                <a:solidFill>
                  <a:srgbClr val="66E8F9"/>
                </a:solidFill>
                <a:latin typeface="Titillium Web Regular" pitchFamily="34" charset="0"/>
                <a:ea typeface="Titillium Web Regular" pitchFamily="34" charset="-122"/>
                <a:cs typeface="Titillium Web Regular" pitchFamily="34" charset="-12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/>
              <a:t>Etichetta</a:t>
            </a:r>
            <a:endParaRPr lang="en-US" sz="2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B3664-39AD-99F1-CB9E-8BE9D403642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EF34E-5B8B-E66B-6A65-C1ADC500394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0BF75A9-BD36-A12F-6365-21853B37E3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41279" y="323740"/>
            <a:ext cx="1143322" cy="12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1168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chiusura bianc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testo 12">
            <a:extLst>
              <a:ext uri="{FF2B5EF4-FFF2-40B4-BE49-F238E27FC236}">
                <a16:creationId xmlns:a16="http://schemas.microsoft.com/office/drawing/2014/main" id="{8CE7A36E-D99C-DB93-DFC5-85C23EFF12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46950" y="9291530"/>
            <a:ext cx="3594100" cy="519112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solidFill>
                  <a:srgbClr val="7BA9EC"/>
                </a:solidFill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it-IT"/>
              <a:t>Versione / data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AE455C0-4277-5EA5-1D53-74F8448F04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244590" y="4130464"/>
            <a:ext cx="1821688" cy="202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0892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chiusura blu">
    <p:bg>
      <p:bgPr>
        <a:solidFill>
          <a:srgbClr val="2F6D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12">
            <a:extLst>
              <a:ext uri="{FF2B5EF4-FFF2-40B4-BE49-F238E27FC236}">
                <a16:creationId xmlns:a16="http://schemas.microsoft.com/office/drawing/2014/main" id="{E0FD32FB-CBE3-C399-30FA-1414BEF702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46950" y="9291530"/>
            <a:ext cx="3594100" cy="519112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solidFill>
                  <a:srgbClr val="7BA9EC"/>
                </a:solidFill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it-IT"/>
              <a:t>Versione / data</a:t>
            </a:r>
          </a:p>
        </p:txBody>
      </p:sp>
      <p:pic>
        <p:nvPicPr>
          <p:cNvPr id="3" name="Image 1">
            <a:extLst>
              <a:ext uri="{FF2B5EF4-FFF2-40B4-BE49-F238E27FC236}">
                <a16:creationId xmlns:a16="http://schemas.microsoft.com/office/drawing/2014/main" id="{5B2DCA6B-85A8-449A-8573-B6ED8CE93A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244590" y="4130464"/>
            <a:ext cx="1821689" cy="202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83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capitolo" preserve="1">
  <p:cSld name="2_Cover capitolo">
    <p:bg>
      <p:bgPr>
        <a:solidFill>
          <a:srgbClr val="00246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2"/>
          <p:cNvSpPr txBox="1">
            <a:spLocks noGrp="1"/>
          </p:cNvSpPr>
          <p:nvPr>
            <p:ph type="title" hasCustomPrompt="1"/>
          </p:nvPr>
        </p:nvSpPr>
        <p:spPr>
          <a:xfrm>
            <a:off x="1377318" y="3274178"/>
            <a:ext cx="9846495" cy="1989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itillium Web"/>
              <a:buNone/>
              <a:defRPr sz="7200" b="1" i="0">
                <a:solidFill>
                  <a:schemeClr val="bg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Titolo molto lungo</a:t>
            </a:r>
            <a:br>
              <a:rPr lang="it-IT"/>
            </a:br>
            <a:r>
              <a:rPr lang="it-IT"/>
              <a:t>su due righe</a:t>
            </a:r>
            <a:endParaRPr/>
          </a:p>
        </p:txBody>
      </p:sp>
      <p:sp>
        <p:nvSpPr>
          <p:cNvPr id="17" name="Google Shape;17;p32"/>
          <p:cNvSpPr txBox="1">
            <a:spLocks noGrp="1"/>
          </p:cNvSpPr>
          <p:nvPr>
            <p:ph type="body" idx="1"/>
          </p:nvPr>
        </p:nvSpPr>
        <p:spPr>
          <a:xfrm>
            <a:off x="1377577" y="5527675"/>
            <a:ext cx="8072121" cy="1076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lnSpc>
                <a:spcPts val="3500"/>
              </a:lnSpc>
              <a:spcBef>
                <a:spcPts val="400"/>
              </a:spcBef>
              <a:spcAft>
                <a:spcPts val="0"/>
              </a:spcAft>
              <a:buClr>
                <a:srgbClr val="18CEE7"/>
              </a:buClr>
              <a:buSzPts val="2000"/>
              <a:buNone/>
              <a:defRPr>
                <a:solidFill>
                  <a:srgbClr val="18CEE7"/>
                </a:solidFill>
                <a:latin typeface="Lora Medium"/>
                <a:ea typeface="Lora Medium"/>
                <a:cs typeface="Lora Medium"/>
                <a:sym typeface="Lora Medium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2"/>
          <p:cNvSpPr txBox="1">
            <a:spLocks noGrp="1"/>
          </p:cNvSpPr>
          <p:nvPr>
            <p:ph type="body" idx="2"/>
          </p:nvPr>
        </p:nvSpPr>
        <p:spPr>
          <a:xfrm>
            <a:off x="10850880" y="2489159"/>
            <a:ext cx="8072121" cy="554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0000"/>
              </a:spcBef>
              <a:spcAft>
                <a:spcPts val="0"/>
              </a:spcAft>
              <a:buClr>
                <a:srgbClr val="DBE4F7"/>
              </a:buClr>
              <a:buSzPts val="50000"/>
              <a:buNone/>
              <a:defRPr sz="45000" b="0" i="0">
                <a:solidFill>
                  <a:srgbClr val="DBE4F7"/>
                </a:solidFill>
                <a:latin typeface="Roboto Mono Light"/>
                <a:ea typeface="Roboto Mono Light"/>
                <a:cs typeface="Roboto Mono Light"/>
                <a:sym typeface="Roboto Mono Light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CC53C55-3B93-5088-0708-01D9F19D0C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9139A1-8BC2-CE79-15C3-23C76F0B6B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F63A81A0-4203-1945-B21F-4A2D57A341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6441279" y="323740"/>
            <a:ext cx="1143322" cy="12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29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ver capitolo" preserve="1">
  <p:cSld name="Cover sottocapitolo"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8"/>
          <p:cNvSpPr txBox="1">
            <a:spLocks noGrp="1"/>
          </p:cNvSpPr>
          <p:nvPr>
            <p:ph type="title" hasCustomPrompt="1"/>
          </p:nvPr>
        </p:nvSpPr>
        <p:spPr>
          <a:xfrm>
            <a:off x="1377318" y="3274178"/>
            <a:ext cx="11096431" cy="1989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6DD5"/>
              </a:buClr>
              <a:buSzPts val="7200"/>
              <a:buFont typeface="Titillium Web"/>
              <a:buNone/>
              <a:defRPr sz="7200">
                <a:solidFill>
                  <a:srgbClr val="2F6DD5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Titolo molto lungo</a:t>
            </a:r>
            <a:br>
              <a:rPr lang="it-IT"/>
            </a:br>
            <a:r>
              <a:rPr lang="it-IT"/>
              <a:t>su due righe</a:t>
            </a:r>
            <a:endParaRPr/>
          </a:p>
        </p:txBody>
      </p:sp>
      <p:sp>
        <p:nvSpPr>
          <p:cNvPr id="26" name="Google Shape;26;p38"/>
          <p:cNvSpPr txBox="1">
            <a:spLocks noGrp="1"/>
          </p:cNvSpPr>
          <p:nvPr>
            <p:ph type="body" idx="1"/>
          </p:nvPr>
        </p:nvSpPr>
        <p:spPr>
          <a:xfrm>
            <a:off x="1377578" y="5527675"/>
            <a:ext cx="6122988" cy="1076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lnSpc>
                <a:spcPts val="3500"/>
              </a:lnSpc>
              <a:spcBef>
                <a:spcPts val="400"/>
              </a:spcBef>
              <a:spcAft>
                <a:spcPts val="0"/>
              </a:spcAft>
              <a:buClr>
                <a:srgbClr val="18CEE7"/>
              </a:buClr>
              <a:buSzPts val="2000"/>
              <a:buNone/>
              <a:defRPr>
                <a:solidFill>
                  <a:srgbClr val="7BA9EC"/>
                </a:solidFill>
                <a:latin typeface="Lora Medium"/>
                <a:ea typeface="Lora Medium"/>
                <a:cs typeface="Lora Medium"/>
                <a:sym typeface="Lora Medium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8"/>
          <p:cNvSpPr txBox="1">
            <a:spLocks noGrp="1"/>
          </p:cNvSpPr>
          <p:nvPr>
            <p:ph type="body" idx="2" hasCustomPrompt="1"/>
          </p:nvPr>
        </p:nvSpPr>
        <p:spPr>
          <a:xfrm>
            <a:off x="6221506" y="4034643"/>
            <a:ext cx="11464367" cy="554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10000"/>
              </a:spcBef>
              <a:spcAft>
                <a:spcPts val="0"/>
              </a:spcAft>
              <a:buClr>
                <a:srgbClr val="DBE4F7"/>
              </a:buClr>
              <a:buSzPts val="50000"/>
              <a:buNone/>
              <a:defRPr sz="30000" b="0" i="0">
                <a:solidFill>
                  <a:srgbClr val="DBE4F7"/>
                </a:solidFill>
                <a:latin typeface="Roboto Mono Light"/>
                <a:ea typeface="Roboto Mono Light"/>
                <a:cs typeface="Roboto Mono Light"/>
                <a:sym typeface="Roboto Mono Light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it-IT"/>
              <a:t>00.0</a:t>
            </a:r>
            <a:endParaRPr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F8B3A5-00A2-6E3B-D6DE-990DE53C50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56B89-29E2-460E-39C9-8B51BF918E8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Titolo capitolo - Titolo sottocapitolo 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4837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2A9A8-7658-15A3-2F2E-FC78B94E0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 sz="2600"/>
            </a:lvl1pPr>
            <a:lvl2pPr marL="685800" indent="-228600">
              <a:buFont typeface="Wingdings" pitchFamily="2" charset="2"/>
              <a:buChar char="§"/>
              <a:defRPr/>
            </a:lvl2pPr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Wingdings" pitchFamily="2" charset="2"/>
              <a:buChar char="§"/>
              <a:defRPr/>
            </a:lvl4pPr>
            <a:lvl5pPr marL="2057400" indent="-228600"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9D8E67D-B433-FC54-964F-89397AA8AC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CA95C54-0235-5F8C-3600-CD353B35E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5A30521-19C8-BFBB-DE42-4071EFABBFE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Titolo capitolo - Titolo sottocapitolo </a:t>
            </a:r>
            <a:endParaRPr lang="en-IT">
              <a:latin typeface="Titillium Web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6409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con immagine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preencoded.png">
            <a:extLst>
              <a:ext uri="{FF2B5EF4-FFF2-40B4-BE49-F238E27FC236}">
                <a16:creationId xmlns:a16="http://schemas.microsoft.com/office/drawing/2014/main" id="{B2942EF7-C923-543C-F7A2-C02223546C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-19051"/>
            <a:ext cx="18304933" cy="10306049"/>
          </a:xfrm>
          <a:prstGeom prst="rect">
            <a:avLst/>
          </a:prstGeom>
        </p:spPr>
      </p:pic>
      <p:sp>
        <p:nvSpPr>
          <p:cNvPr id="37" name="Segnaposto immagine 36">
            <a:extLst>
              <a:ext uri="{FF2B5EF4-FFF2-40B4-BE49-F238E27FC236}">
                <a16:creationId xmlns:a16="http://schemas.microsoft.com/office/drawing/2014/main" id="{C1C37003-0232-4D5D-C9FD-EF864D91367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787161" y="0"/>
            <a:ext cx="9500839" cy="10287000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7" name="Segnaposto testo 16">
            <a:extLst>
              <a:ext uri="{FF2B5EF4-FFF2-40B4-BE49-F238E27FC236}">
                <a16:creationId xmlns:a16="http://schemas.microsoft.com/office/drawing/2014/main" id="{C9F7A2F9-B299-05B8-3C8F-17E04C4F117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07241" y="2632248"/>
            <a:ext cx="2557462" cy="4143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rgbClr val="18CEE7"/>
                </a:solidFill>
              </a:defRPr>
            </a:lvl1pPr>
          </a:lstStyle>
          <a:p>
            <a:pPr lvl="0"/>
            <a:r>
              <a:rPr lang="it-IT"/>
              <a:t>Label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D6313F96-22B5-2D2C-0949-C5DBCB756B7E}"/>
              </a:ext>
            </a:extLst>
          </p:cNvPr>
          <p:cNvSpPr txBox="1"/>
          <p:nvPr userDrawn="1"/>
        </p:nvSpPr>
        <p:spPr>
          <a:xfrm>
            <a:off x="10058400" y="-7805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578A7C7-833A-9CA3-21BE-80F799D92126}"/>
              </a:ext>
            </a:extLst>
          </p:cNvPr>
          <p:cNvSpPr txBox="1"/>
          <p:nvPr userDrawn="1"/>
        </p:nvSpPr>
        <p:spPr>
          <a:xfrm>
            <a:off x="19470029" y="-223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F84A4EA4-0249-A35E-C4F5-A60EBF57265F}"/>
              </a:ext>
            </a:extLst>
          </p:cNvPr>
          <p:cNvSpPr txBox="1"/>
          <p:nvPr userDrawn="1"/>
        </p:nvSpPr>
        <p:spPr>
          <a:xfrm>
            <a:off x="10749776" y="-14719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F2D898-2C60-8EDB-95F0-1D5FEB797920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00EFBC0-D186-FFF7-D15E-19C10D91FA2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15" name="Segnaposto testo 14">
            <a:extLst>
              <a:ext uri="{FF2B5EF4-FFF2-40B4-BE49-F238E27FC236}">
                <a16:creationId xmlns:a16="http://schemas.microsoft.com/office/drawing/2014/main" id="{E74BD021-8A4B-C0DD-E48C-E900A03063E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07241" y="3262325"/>
            <a:ext cx="10216268" cy="4546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="1" i="0">
                <a:solidFill>
                  <a:schemeClr val="bg1"/>
                </a:solidFill>
                <a:latin typeface="Lora SemiBold" pitchFamily="2" charset="77"/>
              </a:defRPr>
            </a:lvl1pPr>
          </a:lstStyle>
          <a:p>
            <a:pPr lvl="0"/>
            <a:r>
              <a:rPr lang="it-IT"/>
              <a:t>Sed ut </a:t>
            </a:r>
            <a:r>
              <a:rPr lang="it-IT" err="1"/>
              <a:t>perspiciat</a:t>
            </a:r>
            <a:r>
              <a:rPr lang="it-IT"/>
              <a:t> </a:t>
            </a:r>
            <a:r>
              <a:rPr lang="it-IT" err="1"/>
              <a:t>unde</a:t>
            </a:r>
            <a:r>
              <a:rPr lang="it-IT"/>
              <a:t> omnis </a:t>
            </a:r>
            <a:r>
              <a:rPr lang="it-IT" err="1"/>
              <a:t>iste</a:t>
            </a:r>
            <a:r>
              <a:rPr lang="it-IT"/>
              <a:t> </a:t>
            </a:r>
            <a:r>
              <a:rPr lang="it-IT" err="1"/>
              <a:t>natus</a:t>
            </a:r>
            <a:r>
              <a:rPr lang="it-IT"/>
              <a:t> </a:t>
            </a:r>
            <a:r>
              <a:rPr lang="it-IT" err="1"/>
              <a:t>error</a:t>
            </a:r>
            <a:r>
              <a:rPr lang="it-IT"/>
              <a:t> </a:t>
            </a:r>
            <a:r>
              <a:rPr lang="it-IT" err="1"/>
              <a:t>sit</a:t>
            </a:r>
            <a:r>
              <a:rPr lang="it-IT"/>
              <a:t> </a:t>
            </a:r>
            <a:r>
              <a:rPr lang="it-IT" err="1"/>
              <a:t>voluptatem</a:t>
            </a:r>
            <a:r>
              <a:rPr lang="it-IT"/>
              <a:t> </a:t>
            </a:r>
            <a:r>
              <a:rPr lang="it-IT" err="1"/>
              <a:t>accusantium</a:t>
            </a:r>
            <a:r>
              <a:rPr lang="it-IT"/>
              <a:t>. Orci </a:t>
            </a:r>
            <a:r>
              <a:rPr lang="it-IT" err="1"/>
              <a:t>varius</a:t>
            </a:r>
            <a:r>
              <a:rPr lang="it-IT"/>
              <a:t> </a:t>
            </a:r>
            <a:r>
              <a:rPr lang="it-IT" err="1"/>
              <a:t>natoque</a:t>
            </a:r>
            <a:r>
              <a:rPr lang="it-IT"/>
              <a:t> </a:t>
            </a:r>
            <a:r>
              <a:rPr lang="it-IT" err="1"/>
              <a:t>penatibus</a:t>
            </a:r>
            <a:r>
              <a:rPr lang="it-IT"/>
              <a:t> et </a:t>
            </a:r>
            <a:r>
              <a:rPr lang="it-IT" err="1"/>
              <a:t>magnis</a:t>
            </a:r>
            <a:br>
              <a:rPr lang="it-IT"/>
            </a:br>
            <a:r>
              <a:rPr lang="it-IT" err="1"/>
              <a:t>dis</a:t>
            </a:r>
            <a:r>
              <a:rPr lang="it-IT"/>
              <a:t> </a:t>
            </a:r>
            <a:r>
              <a:rPr lang="it-IT" err="1"/>
              <a:t>parturient</a:t>
            </a:r>
            <a:r>
              <a:rPr lang="it-IT"/>
              <a:t> </a:t>
            </a:r>
            <a:r>
              <a:rPr lang="it-IT" err="1"/>
              <a:t>montes</a:t>
            </a:r>
            <a:r>
              <a:rPr lang="it-IT"/>
              <a:t>, </a:t>
            </a:r>
            <a:r>
              <a:rPr lang="it-IT" err="1"/>
              <a:t>nascetur</a:t>
            </a:r>
            <a:r>
              <a:rPr lang="it-IT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442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con immagine bi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preencoded.png">
            <a:extLst>
              <a:ext uri="{FF2B5EF4-FFF2-40B4-BE49-F238E27FC236}">
                <a16:creationId xmlns:a16="http://schemas.microsoft.com/office/drawing/2014/main" id="{B2942EF7-C923-543C-F7A2-C02223546C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-19051"/>
            <a:ext cx="18304933" cy="10306049"/>
          </a:xfrm>
          <a:prstGeom prst="rect">
            <a:avLst/>
          </a:prstGeom>
        </p:spPr>
      </p:pic>
      <p:sp>
        <p:nvSpPr>
          <p:cNvPr id="37" name="Segnaposto immagine 36">
            <a:extLst>
              <a:ext uri="{FF2B5EF4-FFF2-40B4-BE49-F238E27FC236}">
                <a16:creationId xmlns:a16="http://schemas.microsoft.com/office/drawing/2014/main" id="{C1C37003-0232-4D5D-C9FD-EF864D91367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787161" y="0"/>
            <a:ext cx="9500839" cy="10287000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17" name="Segnaposto testo 16">
            <a:extLst>
              <a:ext uri="{FF2B5EF4-FFF2-40B4-BE49-F238E27FC236}">
                <a16:creationId xmlns:a16="http://schemas.microsoft.com/office/drawing/2014/main" id="{C9F7A2F9-B299-05B8-3C8F-17E04C4F117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89311" y="2632248"/>
            <a:ext cx="2557462" cy="4143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rgbClr val="7BA9EC"/>
                </a:solidFill>
              </a:defRPr>
            </a:lvl1pPr>
          </a:lstStyle>
          <a:p>
            <a:pPr lvl="0"/>
            <a:r>
              <a:rPr lang="it-IT"/>
              <a:t>Label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D6313F96-22B5-2D2C-0949-C5DBCB756B7E}"/>
              </a:ext>
            </a:extLst>
          </p:cNvPr>
          <p:cNvSpPr txBox="1"/>
          <p:nvPr userDrawn="1"/>
        </p:nvSpPr>
        <p:spPr>
          <a:xfrm>
            <a:off x="10058400" y="-7805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F84A4EA4-0249-A35E-C4F5-A60EBF57265F}"/>
              </a:ext>
            </a:extLst>
          </p:cNvPr>
          <p:cNvSpPr txBox="1"/>
          <p:nvPr userDrawn="1"/>
        </p:nvSpPr>
        <p:spPr>
          <a:xfrm>
            <a:off x="10749776" y="-14719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BF80C5-B892-5737-B031-5E615AD3FE0E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/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E89E745-A798-EF2C-DBA9-CDB3F56F9F4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15" name="Segnaposto testo 14">
            <a:extLst>
              <a:ext uri="{FF2B5EF4-FFF2-40B4-BE49-F238E27FC236}">
                <a16:creationId xmlns:a16="http://schemas.microsoft.com/office/drawing/2014/main" id="{E74BD021-8A4B-C0DD-E48C-E900A03063E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89311" y="3262325"/>
            <a:ext cx="10216268" cy="4546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="1" i="0">
                <a:solidFill>
                  <a:srgbClr val="2F6DD5"/>
                </a:solidFill>
                <a:latin typeface="Lora SemiBold" pitchFamily="2" charset="77"/>
              </a:defRPr>
            </a:lvl1pPr>
          </a:lstStyle>
          <a:p>
            <a:pPr lvl="0"/>
            <a:r>
              <a:rPr lang="it-IT"/>
              <a:t>Sed ut </a:t>
            </a:r>
            <a:r>
              <a:rPr lang="it-IT" err="1"/>
              <a:t>perspiciat</a:t>
            </a:r>
            <a:r>
              <a:rPr lang="it-IT"/>
              <a:t> </a:t>
            </a:r>
            <a:r>
              <a:rPr lang="it-IT" err="1"/>
              <a:t>unde</a:t>
            </a:r>
            <a:r>
              <a:rPr lang="it-IT"/>
              <a:t> omnis </a:t>
            </a:r>
            <a:r>
              <a:rPr lang="it-IT" err="1"/>
              <a:t>iste</a:t>
            </a:r>
            <a:r>
              <a:rPr lang="it-IT"/>
              <a:t> </a:t>
            </a:r>
            <a:r>
              <a:rPr lang="it-IT" err="1"/>
              <a:t>natus</a:t>
            </a:r>
            <a:r>
              <a:rPr lang="it-IT"/>
              <a:t> </a:t>
            </a:r>
            <a:r>
              <a:rPr lang="it-IT" err="1"/>
              <a:t>error</a:t>
            </a:r>
            <a:r>
              <a:rPr lang="it-IT"/>
              <a:t> </a:t>
            </a:r>
            <a:r>
              <a:rPr lang="it-IT" err="1"/>
              <a:t>sit</a:t>
            </a:r>
            <a:r>
              <a:rPr lang="it-IT"/>
              <a:t> </a:t>
            </a:r>
            <a:r>
              <a:rPr lang="it-IT" err="1"/>
              <a:t>voluptatem</a:t>
            </a:r>
            <a:r>
              <a:rPr lang="it-IT"/>
              <a:t> </a:t>
            </a:r>
            <a:r>
              <a:rPr lang="it-IT" err="1"/>
              <a:t>accusantium</a:t>
            </a:r>
            <a:r>
              <a:rPr lang="it-IT"/>
              <a:t>. Orci </a:t>
            </a:r>
            <a:r>
              <a:rPr lang="it-IT" err="1"/>
              <a:t>varius</a:t>
            </a:r>
            <a:r>
              <a:rPr lang="it-IT"/>
              <a:t> </a:t>
            </a:r>
            <a:r>
              <a:rPr lang="it-IT" err="1"/>
              <a:t>natoque</a:t>
            </a:r>
            <a:r>
              <a:rPr lang="it-IT"/>
              <a:t> </a:t>
            </a:r>
            <a:r>
              <a:rPr lang="it-IT" err="1"/>
              <a:t>penatibus</a:t>
            </a:r>
            <a:r>
              <a:rPr lang="it-IT"/>
              <a:t> et </a:t>
            </a:r>
            <a:r>
              <a:rPr lang="it-IT" err="1"/>
              <a:t>magnis</a:t>
            </a:r>
            <a:br>
              <a:rPr lang="it-IT"/>
            </a:br>
            <a:r>
              <a:rPr lang="it-IT" err="1"/>
              <a:t>dis</a:t>
            </a:r>
            <a:r>
              <a:rPr lang="it-IT"/>
              <a:t> </a:t>
            </a:r>
            <a:r>
              <a:rPr lang="it-IT" err="1"/>
              <a:t>parturient</a:t>
            </a:r>
            <a:r>
              <a:rPr lang="it-IT"/>
              <a:t> </a:t>
            </a:r>
            <a:r>
              <a:rPr lang="it-IT" err="1"/>
              <a:t>montes</a:t>
            </a:r>
            <a:r>
              <a:rPr lang="it-IT"/>
              <a:t>, </a:t>
            </a:r>
            <a:r>
              <a:rPr lang="it-IT" err="1"/>
              <a:t>nascetur</a:t>
            </a:r>
            <a:r>
              <a:rPr lang="it-IT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1533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preencoded.png">
            <a:extLst>
              <a:ext uri="{FF2B5EF4-FFF2-40B4-BE49-F238E27FC236}">
                <a16:creationId xmlns:a16="http://schemas.microsoft.com/office/drawing/2014/main" id="{B2942EF7-C923-543C-F7A2-C02223546C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-11362" y="-19051"/>
            <a:ext cx="18304933" cy="10306049"/>
          </a:xfrm>
          <a:prstGeom prst="rect">
            <a:avLst/>
          </a:prstGeom>
        </p:spPr>
      </p:pic>
      <p:sp>
        <p:nvSpPr>
          <p:cNvPr id="13" name="Text 4">
            <a:extLst>
              <a:ext uri="{FF2B5EF4-FFF2-40B4-BE49-F238E27FC236}">
                <a16:creationId xmlns:a16="http://schemas.microsoft.com/office/drawing/2014/main" id="{565E014B-C0F0-77B1-6180-68F98F2FE032}"/>
              </a:ext>
            </a:extLst>
          </p:cNvPr>
          <p:cNvSpPr/>
          <p:nvPr userDrawn="1"/>
        </p:nvSpPr>
        <p:spPr>
          <a:xfrm>
            <a:off x="1297517" y="2709284"/>
            <a:ext cx="1693333" cy="121718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ts val="18225"/>
              </a:lnSpc>
            </a:pPr>
            <a:r>
              <a:rPr lang="en-US" sz="14250" b="0" i="0">
                <a:solidFill>
                  <a:srgbClr val="FFFFFF"/>
                </a:solidFill>
                <a:latin typeface="Lora Medium" pitchFamily="2" charset="77"/>
                <a:ea typeface="Lora Italic" pitchFamily="34" charset="-122"/>
                <a:cs typeface="Lora Italic" pitchFamily="34" charset="-120"/>
              </a:rPr>
              <a:t>“</a:t>
            </a:r>
            <a:endParaRPr lang="en-US" sz="14250" i="0">
              <a:latin typeface="Lora Medium" pitchFamily="2" charset="77"/>
            </a:endParaRPr>
          </a:p>
        </p:txBody>
      </p:sp>
      <p:sp>
        <p:nvSpPr>
          <p:cNvPr id="15" name="Segnaposto testo 14">
            <a:extLst>
              <a:ext uri="{FF2B5EF4-FFF2-40B4-BE49-F238E27FC236}">
                <a16:creationId xmlns:a16="http://schemas.microsoft.com/office/drawing/2014/main" id="{E74BD021-8A4B-C0DD-E48C-E900A03063E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86647" y="3942057"/>
            <a:ext cx="12981773" cy="24028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="1" i="0">
                <a:solidFill>
                  <a:schemeClr val="bg1"/>
                </a:solidFill>
                <a:latin typeface="Lora SemiBold" pitchFamily="2" charset="77"/>
              </a:defRPr>
            </a:lvl1pPr>
          </a:lstStyle>
          <a:p>
            <a:pPr lvl="0"/>
            <a:r>
              <a:rPr lang="it-IT"/>
              <a:t>Sed ut </a:t>
            </a:r>
            <a:r>
              <a:rPr lang="it-IT" err="1"/>
              <a:t>perspiciat</a:t>
            </a:r>
            <a:r>
              <a:rPr lang="it-IT"/>
              <a:t> </a:t>
            </a:r>
            <a:r>
              <a:rPr lang="it-IT" err="1"/>
              <a:t>unde</a:t>
            </a:r>
            <a:r>
              <a:rPr lang="it-IT"/>
              <a:t> omnis </a:t>
            </a:r>
            <a:r>
              <a:rPr lang="it-IT" err="1"/>
              <a:t>iste</a:t>
            </a:r>
            <a:r>
              <a:rPr lang="it-IT"/>
              <a:t> </a:t>
            </a:r>
            <a:r>
              <a:rPr lang="it-IT" err="1"/>
              <a:t>natus</a:t>
            </a:r>
            <a:r>
              <a:rPr lang="it-IT"/>
              <a:t> </a:t>
            </a:r>
            <a:r>
              <a:rPr lang="it-IT" err="1"/>
              <a:t>error</a:t>
            </a:r>
            <a:r>
              <a:rPr lang="it-IT"/>
              <a:t> </a:t>
            </a:r>
            <a:r>
              <a:rPr lang="it-IT" err="1"/>
              <a:t>sit</a:t>
            </a:r>
            <a:r>
              <a:rPr lang="it-IT"/>
              <a:t> </a:t>
            </a:r>
            <a:r>
              <a:rPr lang="it-IT" err="1"/>
              <a:t>voluptatem</a:t>
            </a:r>
            <a:r>
              <a:rPr lang="it-IT"/>
              <a:t> </a:t>
            </a:r>
            <a:r>
              <a:rPr lang="it-IT" err="1"/>
              <a:t>accusantium</a:t>
            </a:r>
            <a:r>
              <a:rPr lang="it-IT"/>
              <a:t>.</a:t>
            </a:r>
          </a:p>
        </p:txBody>
      </p:sp>
      <p:sp>
        <p:nvSpPr>
          <p:cNvPr id="17" name="Segnaposto testo 16">
            <a:extLst>
              <a:ext uri="{FF2B5EF4-FFF2-40B4-BE49-F238E27FC236}">
                <a16:creationId xmlns:a16="http://schemas.microsoft.com/office/drawing/2014/main" id="{C9F7A2F9-B299-05B8-3C8F-17E04C4F117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86646" y="6627835"/>
            <a:ext cx="4960365" cy="5476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rgbClr val="18CEE7"/>
                </a:solidFill>
              </a:defRPr>
            </a:lvl1pPr>
          </a:lstStyle>
          <a:p>
            <a:pPr lvl="0"/>
            <a:r>
              <a:rPr lang="it-IT"/>
              <a:t>Nome e cognome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1E27C7E-FABC-735A-4E78-DB8306AB3343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FB3049B-CCF2-740F-2463-AAD47119E00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A94344FE-53AF-E5D1-868D-6765E7872A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6441279" y="323740"/>
            <a:ext cx="1143322" cy="12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86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aragr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12">
            <a:extLst>
              <a:ext uri="{FF2B5EF4-FFF2-40B4-BE49-F238E27FC236}">
                <a16:creationId xmlns:a16="http://schemas.microsoft.com/office/drawing/2014/main" id="{4E10671B-ED9A-A3B6-8805-731FA0BB69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66837" y="3430956"/>
            <a:ext cx="6154737" cy="450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b="1" i="0" kern="1200" dirty="0">
                <a:solidFill>
                  <a:srgbClr val="84A9E6"/>
                </a:solidFill>
                <a:latin typeface="Lora Medium" pitchFamily="2" charset="77"/>
                <a:ea typeface="Lora Bold" pitchFamily="34" charset="-122"/>
                <a:cs typeface="Lora Bold" pitchFamily="34" charset="-120"/>
              </a:defRPr>
            </a:lvl1pPr>
          </a:lstStyle>
          <a:p>
            <a:pPr algn="l">
              <a:lnSpc>
                <a:spcPts val="2880"/>
              </a:lnSpc>
            </a:pPr>
            <a:r>
              <a:rPr lang="en-US" sz="2400" b="1" i="0" err="1">
                <a:solidFill>
                  <a:srgbClr val="84A9E6"/>
                </a:solidFill>
                <a:latin typeface="Lora" pitchFamily="2" charset="77"/>
                <a:ea typeface="Lora Bold" pitchFamily="34" charset="-122"/>
                <a:cs typeface="Lora Bold" pitchFamily="34" charset="-120"/>
              </a:rPr>
              <a:t>Sottotitolo</a:t>
            </a:r>
            <a:endParaRPr lang="en-US" sz="2400">
              <a:latin typeface="Lora Medium" pitchFamily="2" charset="77"/>
            </a:endParaRPr>
          </a:p>
        </p:txBody>
      </p:sp>
      <p:sp>
        <p:nvSpPr>
          <p:cNvPr id="9" name="Segnaposto testo 12">
            <a:extLst>
              <a:ext uri="{FF2B5EF4-FFF2-40B4-BE49-F238E27FC236}">
                <a16:creationId xmlns:a16="http://schemas.microsoft.com/office/drawing/2014/main" id="{7BF2C482-0118-6E63-BA6E-5F037B3E72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70546" y="3427737"/>
            <a:ext cx="6154737" cy="450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b="1" i="0" kern="1200" dirty="0">
                <a:solidFill>
                  <a:srgbClr val="84A9E6"/>
                </a:solidFill>
                <a:latin typeface="Lora" pitchFamily="2" charset="77"/>
                <a:ea typeface="Lora Bold" pitchFamily="34" charset="-122"/>
                <a:cs typeface="Lora Bold" pitchFamily="34" charset="-120"/>
              </a:defRPr>
            </a:lvl1pPr>
          </a:lstStyle>
          <a:p>
            <a:pPr algn="l">
              <a:lnSpc>
                <a:spcPts val="2880"/>
              </a:lnSpc>
            </a:pPr>
            <a:r>
              <a:rPr lang="en-US" sz="2400" b="1" i="0" err="1">
                <a:solidFill>
                  <a:srgbClr val="84A9E6"/>
                </a:solidFill>
                <a:latin typeface="Lora" pitchFamily="2" charset="77"/>
                <a:ea typeface="Lora Bold" pitchFamily="34" charset="-122"/>
                <a:cs typeface="Lora Bold" pitchFamily="34" charset="-120"/>
              </a:rPr>
              <a:t>Sottotitolo</a:t>
            </a:r>
            <a:endParaRPr lang="en-US" sz="2400">
              <a:latin typeface="Lora Medium" pitchFamily="2" charset="77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ACE398-BCFE-3870-3267-8067DAFC4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928372-E989-774F-BBD7-AB96E15BC3E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/>
          <a:lstStyle/>
          <a:p>
            <a:r>
              <a:rPr lang="en-GB" b="1"/>
              <a:t>Titolo capitolo - Titolo sottocapitolo </a:t>
            </a:r>
            <a:endParaRPr lang="en-IT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B7BC73D-9ACC-F8F2-1175-68A69A96153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933450" y="9035267"/>
            <a:ext cx="1300163" cy="547688"/>
          </a:xfrm>
          <a:prstGeom prst="rect">
            <a:avLst/>
          </a:prstGeom>
        </p:spPr>
        <p:txBody>
          <a:bodyPr/>
          <a:lstStyle/>
          <a:p>
            <a:fld id="{F0221AAB-2B63-824F-A124-88DC2873D25D}" type="slidenum">
              <a:rPr lang="en-IT" smtClean="0"/>
              <a:pPr/>
              <a:t>‹N›</a:t>
            </a:fld>
            <a:endParaRPr lang="en-IT"/>
          </a:p>
        </p:txBody>
      </p:sp>
      <p:sp>
        <p:nvSpPr>
          <p:cNvPr id="12" name="Google Shape;169;p36">
            <a:extLst>
              <a:ext uri="{FF2B5EF4-FFF2-40B4-BE49-F238E27FC236}">
                <a16:creationId xmlns:a16="http://schemas.microsoft.com/office/drawing/2014/main" id="{8A554D70-2ED6-7DB0-2BAF-6603CD4EDC7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366837" y="3937762"/>
            <a:ext cx="6172199" cy="4397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0" marR="0" lvl="0" indent="0" algn="l" rtl="0">
              <a:lnSpc>
                <a:spcPts val="342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69;p36">
            <a:extLst>
              <a:ext uri="{FF2B5EF4-FFF2-40B4-BE49-F238E27FC236}">
                <a16:creationId xmlns:a16="http://schemas.microsoft.com/office/drawing/2014/main" id="{12045141-0229-C58D-A5C6-681B20B2B75B}"/>
              </a:ext>
            </a:extLst>
          </p:cNvPr>
          <p:cNvSpPr txBox="1">
            <a:spLocks noGrp="1"/>
          </p:cNvSpPr>
          <p:nvPr>
            <p:ph type="body" idx="19"/>
          </p:nvPr>
        </p:nvSpPr>
        <p:spPr>
          <a:xfrm>
            <a:off x="8054508" y="3937762"/>
            <a:ext cx="6172199" cy="4397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>
            <a:lvl1pPr marL="0" marR="0" lvl="0" indent="0" algn="l" rtl="0">
              <a:lnSpc>
                <a:spcPts val="342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736071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4E169DBE-7B57-D68A-1E75-21FAD7B259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33450" y="732641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aseline="0">
                <a:solidFill>
                  <a:srgbClr val="2F6DD5"/>
                </a:solidFill>
                <a:latin typeface="Titillium Web SemiBold" pitchFamily="2" charset="77"/>
              </a:defRPr>
            </a:lvl1pPr>
          </a:lstStyle>
          <a:p>
            <a:r>
              <a:rPr lang="en-GB" err="1"/>
              <a:t>Titolo</a:t>
            </a:r>
            <a:r>
              <a:rPr lang="en-GB"/>
              <a:t> </a:t>
            </a:r>
            <a:r>
              <a:rPr lang="en-GB" err="1"/>
              <a:t>capitolo</a:t>
            </a:r>
            <a:r>
              <a:rPr lang="en-GB"/>
              <a:t> </a:t>
            </a:r>
            <a:r>
              <a:rPr lang="en-GB">
                <a:latin typeface="Titillium Web" pitchFamily="2" charset="77"/>
              </a:rPr>
              <a:t>- </a:t>
            </a:r>
            <a:r>
              <a:rPr lang="en-GB" err="1">
                <a:latin typeface="Titillium Web" pitchFamily="2" charset="77"/>
              </a:rPr>
              <a:t>Titolo</a:t>
            </a:r>
            <a:r>
              <a:rPr lang="en-GB">
                <a:latin typeface="Titillium Web" pitchFamily="2" charset="77"/>
              </a:rPr>
              <a:t> </a:t>
            </a:r>
            <a:r>
              <a:rPr lang="en-GB" err="1">
                <a:latin typeface="Titillium Web" pitchFamily="2" charset="77"/>
              </a:rPr>
              <a:t>sottocapitolo</a:t>
            </a:r>
            <a:r>
              <a:rPr lang="en-GB">
                <a:latin typeface="Titillium Web" pitchFamily="2" charset="77"/>
              </a:rPr>
              <a:t> </a:t>
            </a:r>
            <a:endParaRPr lang="en-IT">
              <a:latin typeface="Titillium Web" pitchFamily="2" charset="77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3F0EF0-A672-B1B1-9D29-5D752E402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6838" y="2040720"/>
            <a:ext cx="15987711" cy="11366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0ECA7-16DD-504D-9918-33FAF37C7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6838" y="3443288"/>
            <a:ext cx="15987711" cy="48879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5C60A7C-9692-27A0-7A80-01BBCE3BC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450" y="928051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 i="0">
                <a:solidFill>
                  <a:srgbClr val="2F6DD5"/>
                </a:solidFill>
                <a:latin typeface="Titillium Web SemiBold" pitchFamily="2" charset="77"/>
              </a:defRPr>
            </a:lvl1pPr>
          </a:lstStyle>
          <a:p>
            <a:fld id="{ACB2EE18-1D1B-1345-A7B4-5D8969AE6154}" type="slidenum">
              <a:rPr lang="en-IT" smtClean="0"/>
              <a:pPr/>
              <a:t>‹N›</a:t>
            </a:fld>
            <a:endParaRPr lang="en-IT"/>
          </a:p>
        </p:txBody>
      </p:sp>
      <p:pic>
        <p:nvPicPr>
          <p:cNvPr id="4" name="Image 1">
            <a:extLst>
              <a:ext uri="{FF2B5EF4-FFF2-40B4-BE49-F238E27FC236}">
                <a16:creationId xmlns:a16="http://schemas.microsoft.com/office/drawing/2014/main" id="{F222EFEA-6F16-A189-7CA9-E625ADB7779C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rcRect/>
          <a:stretch/>
        </p:blipFill>
        <p:spPr>
          <a:xfrm>
            <a:off x="16441279" y="323740"/>
            <a:ext cx="1143321" cy="12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88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49" r:id="rId2"/>
    <p:sldLayoutId id="2147483747" r:id="rId3"/>
    <p:sldLayoutId id="2147483748" r:id="rId4"/>
    <p:sldLayoutId id="2147483731" r:id="rId5"/>
    <p:sldLayoutId id="2147483742" r:id="rId6"/>
    <p:sldLayoutId id="2147483743" r:id="rId7"/>
    <p:sldLayoutId id="2147483744" r:id="rId8"/>
    <p:sldLayoutId id="2147483753" r:id="rId9"/>
    <p:sldLayoutId id="2147483750" r:id="rId10"/>
    <p:sldLayoutId id="2147483751" r:id="rId11"/>
    <p:sldLayoutId id="2147483752" r:id="rId12"/>
    <p:sldLayoutId id="2147483732" r:id="rId13"/>
    <p:sldLayoutId id="2147483734" r:id="rId14"/>
    <p:sldLayoutId id="2147483735" r:id="rId15"/>
    <p:sldLayoutId id="2147483754" r:id="rId16"/>
    <p:sldLayoutId id="2147483756" r:id="rId17"/>
    <p:sldLayoutId id="2147483736" r:id="rId18"/>
    <p:sldLayoutId id="2147483737" r:id="rId19"/>
    <p:sldLayoutId id="2147483738" r:id="rId20"/>
    <p:sldLayoutId id="2147483739" r:id="rId21"/>
    <p:sldLayoutId id="2147483755" r:id="rId22"/>
    <p:sldLayoutId id="2147483740" r:id="rId23"/>
    <p:sldLayoutId id="2147483741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b="1" i="0" kern="1200">
          <a:solidFill>
            <a:srgbClr val="2F6DD5"/>
          </a:solidFill>
          <a:latin typeface="Titillium Web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kern="1200">
          <a:solidFill>
            <a:schemeClr val="tx1"/>
          </a:solidFill>
          <a:latin typeface="Titillium Web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Titillium Web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Titillium Web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Titillium Web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Titillium Web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6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10" Type="http://schemas.microsoft.com/office/2007/relationships/hdphoto" Target="../media/hdphoto1.wdp"/><Relationship Id="rId4" Type="http://schemas.openxmlformats.org/officeDocument/2006/relationships/image" Target="../media/image46.svg"/><Relationship Id="rId9" Type="http://schemas.openxmlformats.org/officeDocument/2006/relationships/image" Target="../media/image5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712F387D-DE69-FE3D-7681-0953215025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6837" y="6232848"/>
            <a:ext cx="15169855" cy="2332653"/>
          </a:xfrm>
        </p:spPr>
        <p:txBody>
          <a:bodyPr/>
          <a:lstStyle/>
          <a:p>
            <a:r>
              <a:rPr lang="it-IT" sz="6600"/>
              <a:t>Decreto legislativo 62/2024: valutazione di base della condizione di disabilità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16E3E8-7A29-5306-FBF1-24582676C1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lnSpc>
                <a:spcPts val="2340"/>
              </a:lnSpc>
            </a:pPr>
            <a:r>
              <a:rPr lang="it-IT" dirty="0"/>
              <a:t> 03/02/2025</a:t>
            </a:r>
            <a:endParaRPr lang="en-US" dirty="0"/>
          </a:p>
        </p:txBody>
      </p:sp>
      <p:pic>
        <p:nvPicPr>
          <p:cNvPr id="5" name="Image 1">
            <a:extLst>
              <a:ext uri="{FF2B5EF4-FFF2-40B4-BE49-F238E27FC236}">
                <a16:creationId xmlns:a16="http://schemas.microsoft.com/office/drawing/2014/main" id="{BA38AAE3-DE78-138E-80C9-D7EB88EBD1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844898" y="678656"/>
            <a:ext cx="1836362" cy="2042393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37E57FF-6ACF-BD7F-C1F3-098C5C6349A3}"/>
              </a:ext>
            </a:extLst>
          </p:cNvPr>
          <p:cNvSpPr txBox="1">
            <a:spLocks/>
          </p:cNvSpPr>
          <p:nvPr/>
        </p:nvSpPr>
        <p:spPr>
          <a:xfrm>
            <a:off x="1366837" y="5293676"/>
            <a:ext cx="9729948" cy="888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rgbClr val="F3F8FC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dirty="0"/>
              <a:t>Certificato introduttivo</a:t>
            </a:r>
          </a:p>
        </p:txBody>
      </p:sp>
    </p:spTree>
    <p:extLst>
      <p:ext uri="{BB962C8B-B14F-4D97-AF65-F5344CB8AC3E}">
        <p14:creationId xmlns:p14="http://schemas.microsoft.com/office/powerpoint/2010/main" val="1659113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3C0D7E69-9D71-AD5C-9CAC-90885510B195}"/>
              </a:ext>
            </a:extLst>
          </p:cNvPr>
          <p:cNvSpPr/>
          <p:nvPr/>
        </p:nvSpPr>
        <p:spPr>
          <a:xfrm>
            <a:off x="0" y="810003"/>
            <a:ext cx="5112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Accesso </a:t>
            </a:r>
            <a:r>
              <a:rPr lang="en-GB" b="1" dirty="0" err="1">
                <a:solidFill>
                  <a:schemeClr val="bg1"/>
                </a:solidFill>
              </a:rPr>
              <a:t>alla</a:t>
            </a:r>
            <a:r>
              <a:rPr lang="en-GB" b="1" dirty="0">
                <a:solidFill>
                  <a:schemeClr val="bg1"/>
                </a:solidFill>
              </a:rPr>
              <a:t> NUOVA </a:t>
            </a:r>
            <a:r>
              <a:rPr lang="en-GB" b="1" dirty="0" err="1">
                <a:solidFill>
                  <a:schemeClr val="bg1"/>
                </a:solidFill>
              </a:rPr>
              <a:t>procedura</a:t>
            </a:r>
            <a:endParaRPr lang="en-IT" dirty="0">
              <a:solidFill>
                <a:schemeClr val="bg1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D77C45E-9776-9549-799F-A3268A6E57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3683" b="68185"/>
          <a:stretch/>
        </p:blipFill>
        <p:spPr>
          <a:xfrm>
            <a:off x="1616905" y="3733801"/>
            <a:ext cx="13882175" cy="499141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7311134-A096-A533-A164-BBCAEBFB21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84544"/>
          <a:stretch/>
        </p:blipFill>
        <p:spPr>
          <a:xfrm>
            <a:off x="937992" y="2485271"/>
            <a:ext cx="16412015" cy="1248530"/>
          </a:xfrm>
          <a:prstGeom prst="rect">
            <a:avLst/>
          </a:prstGeom>
        </p:spPr>
      </p:pic>
      <p:sp>
        <p:nvSpPr>
          <p:cNvPr id="7" name="Segnaposto numero diapositiva 2">
            <a:extLst>
              <a:ext uri="{FF2B5EF4-FFF2-40B4-BE49-F238E27FC236}">
                <a16:creationId xmlns:a16="http://schemas.microsoft.com/office/drawing/2014/main" id="{C6AFD83E-A643-ADB5-91C8-4E7E3BDCA5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10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18753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2">
            <a:extLst>
              <a:ext uri="{FF2B5EF4-FFF2-40B4-BE49-F238E27FC236}">
                <a16:creationId xmlns:a16="http://schemas.microsoft.com/office/drawing/2014/main" id="{DA339FBF-7099-4A6A-1C36-1256FE55EB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11</a:t>
            </a:fld>
            <a:endParaRPr lang="en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25C84BA-D514-FBAE-EA95-004D6C13DC1B}"/>
              </a:ext>
            </a:extLst>
          </p:cNvPr>
          <p:cNvSpPr/>
          <p:nvPr/>
        </p:nvSpPr>
        <p:spPr>
          <a:xfrm>
            <a:off x="0" y="810003"/>
            <a:ext cx="6192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piè di pagina 1">
            <a:extLst>
              <a:ext uri="{FF2B5EF4-FFF2-40B4-BE49-F238E27FC236}">
                <a16:creationId xmlns:a16="http://schemas.microsoft.com/office/drawing/2014/main" id="{976C19F8-79CC-96E8-FD88-86B4A49921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6172200" cy="547688"/>
          </a:xfrm>
        </p:spPr>
        <p:txBody>
          <a:bodyPr/>
          <a:lstStyle/>
          <a:p>
            <a:r>
              <a:rPr lang="en-GB" sz="2000" b="1" dirty="0" err="1">
                <a:solidFill>
                  <a:schemeClr val="bg1"/>
                </a:solidFill>
              </a:rPr>
              <a:t>Verifica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dati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paziente</a:t>
            </a:r>
            <a:r>
              <a:rPr lang="en-GB" sz="2000" b="1" dirty="0">
                <a:solidFill>
                  <a:schemeClr val="bg1"/>
                </a:solidFill>
              </a:rPr>
              <a:t> e </a:t>
            </a:r>
            <a:r>
              <a:rPr lang="en-GB" sz="2000" b="1" dirty="0" err="1">
                <a:solidFill>
                  <a:schemeClr val="bg1"/>
                </a:solidFill>
              </a:rPr>
              <a:t>inserimento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domicilio</a:t>
            </a:r>
            <a:endParaRPr lang="en-IT" sz="2000" dirty="0">
              <a:solidFill>
                <a:schemeClr val="bg1"/>
              </a:solidFill>
            </a:endParaRP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B5F896B-1AD2-D850-9CA9-F373E191DA52}"/>
              </a:ext>
            </a:extLst>
          </p:cNvPr>
          <p:cNvCxnSpPr>
            <a:cxnSpLocks/>
          </p:cNvCxnSpPr>
          <p:nvPr/>
        </p:nvCxnSpPr>
        <p:spPr>
          <a:xfrm>
            <a:off x="14112818" y="4318787"/>
            <a:ext cx="0" cy="4232380"/>
          </a:xfrm>
          <a:prstGeom prst="line">
            <a:avLst/>
          </a:prstGeom>
          <a:ln w="28575">
            <a:solidFill>
              <a:srgbClr val="2F6D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8">
            <a:extLst>
              <a:ext uri="{FF2B5EF4-FFF2-40B4-BE49-F238E27FC236}">
                <a16:creationId xmlns:a16="http://schemas.microsoft.com/office/drawing/2014/main" id="{1AC9B767-582E-5D73-3CCD-33C960B37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515" y="1247365"/>
            <a:ext cx="10850878" cy="8887904"/>
          </a:xfrm>
          <a:prstGeom prst="rect">
            <a:avLst/>
          </a:prstGeom>
        </p:spPr>
      </p:pic>
      <p:grpSp>
        <p:nvGrpSpPr>
          <p:cNvPr id="11" name="Elemento grafico 47">
            <a:extLst>
              <a:ext uri="{FF2B5EF4-FFF2-40B4-BE49-F238E27FC236}">
                <a16:creationId xmlns:a16="http://schemas.microsoft.com/office/drawing/2014/main" id="{1CDA73DC-A9A0-D9ED-A035-8485AE5550E2}"/>
              </a:ext>
            </a:extLst>
          </p:cNvPr>
          <p:cNvGrpSpPr>
            <a:grpSpLocks noChangeAspect="1"/>
          </p:cNvGrpSpPr>
          <p:nvPr/>
        </p:nvGrpSpPr>
        <p:grpSpPr>
          <a:xfrm>
            <a:off x="14311302" y="3406986"/>
            <a:ext cx="777333" cy="630270"/>
            <a:chOff x="723702" y="2013913"/>
            <a:chExt cx="264319" cy="214313"/>
          </a:xfrm>
          <a:noFill/>
        </p:grpSpPr>
        <p:sp>
          <p:nvSpPr>
            <p:cNvPr id="12" name="Figura a mano libera: forma 42">
              <a:extLst>
                <a:ext uri="{FF2B5EF4-FFF2-40B4-BE49-F238E27FC236}">
                  <a16:creationId xmlns:a16="http://schemas.microsoft.com/office/drawing/2014/main" id="{E3DE1F32-FAF0-AC0D-DD69-AE29AB674D27}"/>
                </a:ext>
              </a:extLst>
            </p:cNvPr>
            <p:cNvSpPr/>
            <p:nvPr/>
          </p:nvSpPr>
          <p:spPr>
            <a:xfrm>
              <a:off x="723702" y="2070204"/>
              <a:ext cx="71438" cy="92869"/>
            </a:xfrm>
            <a:custGeom>
              <a:avLst/>
              <a:gdLst>
                <a:gd name="connsiteX0" fmla="*/ 72053 w 71437"/>
                <a:gd name="connsiteY0" fmla="*/ 93819 h 92868"/>
                <a:gd name="connsiteX1" fmla="*/ 45033 w 71437"/>
                <a:gd name="connsiteY1" fmla="*/ 93819 h 92868"/>
                <a:gd name="connsiteX2" fmla="*/ 0 w 71437"/>
                <a:gd name="connsiteY2" fmla="*/ 46909 h 92868"/>
                <a:gd name="connsiteX3" fmla="*/ 45033 w 71437"/>
                <a:gd name="connsiteY3" fmla="*/ 0 h 92868"/>
                <a:gd name="connsiteX4" fmla="*/ 72053 w 71437"/>
                <a:gd name="connsiteY4" fmla="*/ 0 h 92868"/>
                <a:gd name="connsiteX5" fmla="*/ 72053 w 71437"/>
                <a:gd name="connsiteY5" fmla="*/ 93819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37" h="92868">
                  <a:moveTo>
                    <a:pt x="72053" y="93819"/>
                  </a:moveTo>
                  <a:lnTo>
                    <a:pt x="45033" y="93819"/>
                  </a:lnTo>
                  <a:cubicBezTo>
                    <a:pt x="20162" y="93819"/>
                    <a:pt x="0" y="72817"/>
                    <a:pt x="0" y="46909"/>
                  </a:cubicBezTo>
                  <a:cubicBezTo>
                    <a:pt x="0" y="21002"/>
                    <a:pt x="20162" y="0"/>
                    <a:pt x="45033" y="0"/>
                  </a:cubicBezTo>
                  <a:lnTo>
                    <a:pt x="72053" y="0"/>
                  </a:lnTo>
                  <a:lnTo>
                    <a:pt x="72053" y="93819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" name="Figura a mano libera: forma 43">
              <a:extLst>
                <a:ext uri="{FF2B5EF4-FFF2-40B4-BE49-F238E27FC236}">
                  <a16:creationId xmlns:a16="http://schemas.microsoft.com/office/drawing/2014/main" id="{1FDF394D-EBF4-8BEB-F477-92972ED978C2}"/>
                </a:ext>
              </a:extLst>
            </p:cNvPr>
            <p:cNvSpPr/>
            <p:nvPr/>
          </p:nvSpPr>
          <p:spPr>
            <a:xfrm>
              <a:off x="795755" y="2013913"/>
              <a:ext cx="157163" cy="200025"/>
            </a:xfrm>
            <a:custGeom>
              <a:avLst/>
              <a:gdLst>
                <a:gd name="connsiteX0" fmla="*/ 0 w 157162"/>
                <a:gd name="connsiteY0" fmla="*/ 150110 h 200025"/>
                <a:gd name="connsiteX1" fmla="*/ 148500 w 157162"/>
                <a:gd name="connsiteY1" fmla="*/ 196943 h 200025"/>
                <a:gd name="connsiteX2" fmla="*/ 162118 w 157162"/>
                <a:gd name="connsiteY2" fmla="*/ 206400 h 200025"/>
                <a:gd name="connsiteX3" fmla="*/ 162118 w 157162"/>
                <a:gd name="connsiteY3" fmla="*/ 0 h 200025"/>
                <a:gd name="connsiteX4" fmla="*/ 148500 w 157162"/>
                <a:gd name="connsiteY4" fmla="*/ 9457 h 200025"/>
                <a:gd name="connsiteX5" fmla="*/ 0 w 157162"/>
                <a:gd name="connsiteY5" fmla="*/ 56291 h 200025"/>
                <a:gd name="connsiteX6" fmla="*/ 0 w 157162"/>
                <a:gd name="connsiteY6" fmla="*/ 15011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162" h="200025">
                  <a:moveTo>
                    <a:pt x="0" y="150110"/>
                  </a:moveTo>
                  <a:cubicBezTo>
                    <a:pt x="52852" y="150114"/>
                    <a:pt x="104521" y="166410"/>
                    <a:pt x="148500" y="196943"/>
                  </a:cubicBezTo>
                  <a:lnTo>
                    <a:pt x="162118" y="206400"/>
                  </a:lnTo>
                  <a:lnTo>
                    <a:pt x="162118" y="0"/>
                  </a:lnTo>
                  <a:lnTo>
                    <a:pt x="148500" y="9457"/>
                  </a:lnTo>
                  <a:cubicBezTo>
                    <a:pt x="104521" y="39991"/>
                    <a:pt x="52852" y="56286"/>
                    <a:pt x="0" y="56291"/>
                  </a:cubicBezTo>
                  <a:lnTo>
                    <a:pt x="0" y="150110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4" name="Figura a mano libera: forma 45">
              <a:extLst>
                <a:ext uri="{FF2B5EF4-FFF2-40B4-BE49-F238E27FC236}">
                  <a16:creationId xmlns:a16="http://schemas.microsoft.com/office/drawing/2014/main" id="{D3AD6003-DAFE-C9C4-D53F-95EE59645D8A}"/>
                </a:ext>
              </a:extLst>
            </p:cNvPr>
            <p:cNvSpPr/>
            <p:nvPr/>
          </p:nvSpPr>
          <p:spPr>
            <a:xfrm>
              <a:off x="993899" y="2098350"/>
              <a:ext cx="7144" cy="35719"/>
            </a:xfrm>
            <a:custGeom>
              <a:avLst/>
              <a:gdLst>
                <a:gd name="connsiteX0" fmla="*/ 0 w 0"/>
                <a:gd name="connsiteY0" fmla="*/ 0 h 35718"/>
                <a:gd name="connsiteX1" fmla="*/ 0 w 0"/>
                <a:gd name="connsiteY1" fmla="*/ 37528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5718">
                  <a:moveTo>
                    <a:pt x="0" y="0"/>
                  </a:moveTo>
                  <a:lnTo>
                    <a:pt x="0" y="37528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" name="Figura a mano libera: forma 46">
              <a:extLst>
                <a:ext uri="{FF2B5EF4-FFF2-40B4-BE49-F238E27FC236}">
                  <a16:creationId xmlns:a16="http://schemas.microsoft.com/office/drawing/2014/main" id="{6B84774C-0DD8-324D-08AB-C14CC53B4C33}"/>
                </a:ext>
              </a:extLst>
            </p:cNvPr>
            <p:cNvSpPr/>
            <p:nvPr/>
          </p:nvSpPr>
          <p:spPr>
            <a:xfrm>
              <a:off x="795755" y="2164023"/>
              <a:ext cx="21431" cy="64294"/>
            </a:xfrm>
            <a:custGeom>
              <a:avLst/>
              <a:gdLst>
                <a:gd name="connsiteX0" fmla="*/ 0 w 21431"/>
                <a:gd name="connsiteY0" fmla="*/ 0 h 64293"/>
                <a:gd name="connsiteX1" fmla="*/ 27020 w 21431"/>
                <a:gd name="connsiteY1" fmla="*/ 65673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431" h="64293">
                  <a:moveTo>
                    <a:pt x="0" y="0"/>
                  </a:moveTo>
                  <a:cubicBezTo>
                    <a:pt x="-16" y="24823"/>
                    <a:pt x="9752" y="48565"/>
                    <a:pt x="27020" y="65673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48E4063C-FA93-8A71-6FEE-381A35BC4AAA}"/>
              </a:ext>
            </a:extLst>
          </p:cNvPr>
          <p:cNvSpPr txBox="1">
            <a:spLocks/>
          </p:cNvSpPr>
          <p:nvPr/>
        </p:nvSpPr>
        <p:spPr>
          <a:xfrm>
            <a:off x="14311302" y="4318787"/>
            <a:ext cx="3073728" cy="44442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/>
              <a:t>Se il domicilio del paziente viene inserito, possono presentarsi due casistiche:</a:t>
            </a:r>
          </a:p>
          <a:p>
            <a:pPr marL="263525" indent="-263525">
              <a:buClr>
                <a:srgbClr val="2F6DD5"/>
              </a:buClr>
              <a:buFont typeface="Wingdings" panose="05000000000000000000" pitchFamily="2" charset="2"/>
              <a:buChar char="§"/>
            </a:pPr>
            <a:r>
              <a:rPr lang="it-IT" sz="2000" dirty="0"/>
              <a:t>Se il domicilio ricade in una delle 9 province della sperimentazione, si verrà guidati verso la NUOVA procedura</a:t>
            </a:r>
          </a:p>
          <a:p>
            <a:pPr marL="263525" indent="-263525">
              <a:buClr>
                <a:srgbClr val="2F6DD5"/>
              </a:buClr>
              <a:buFont typeface="Wingdings" panose="05000000000000000000" pitchFamily="2" charset="2"/>
              <a:buChar char="§"/>
            </a:pPr>
            <a:r>
              <a:rPr lang="it-IT" sz="2000" dirty="0"/>
              <a:t>Se il domicilio NON ricade in una delle 9 province della sperimentazione, si verrà guidati verso la ATTUALE procedura </a:t>
            </a:r>
            <a:endParaRPr lang="en-IT" sz="2000" dirty="0"/>
          </a:p>
        </p:txBody>
      </p:sp>
    </p:spTree>
    <p:extLst>
      <p:ext uri="{BB962C8B-B14F-4D97-AF65-F5344CB8AC3E}">
        <p14:creationId xmlns:p14="http://schemas.microsoft.com/office/powerpoint/2010/main" val="258226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b="1" dirty="0"/>
              <a:t>Accesso </a:t>
            </a:r>
            <a:r>
              <a:rPr lang="en-GB" b="1" dirty="0" err="1"/>
              <a:t>alla</a:t>
            </a:r>
            <a:r>
              <a:rPr lang="en-GB" b="1" dirty="0"/>
              <a:t> </a:t>
            </a:r>
            <a:r>
              <a:rPr lang="en-GB" b="1" dirty="0" err="1"/>
              <a:t>procedura</a:t>
            </a:r>
            <a:r>
              <a:rPr lang="en-GB" b="1" dirty="0"/>
              <a:t> ATTUALE (pre </a:t>
            </a:r>
            <a:r>
              <a:rPr lang="en-GB" b="1" dirty="0" err="1"/>
              <a:t>riforma</a:t>
            </a:r>
            <a:r>
              <a:rPr lang="en-GB" b="1" dirty="0"/>
              <a:t>)</a:t>
            </a:r>
            <a:endParaRPr lang="en-IT" dirty="0"/>
          </a:p>
        </p:txBody>
      </p:sp>
      <p:sp>
        <p:nvSpPr>
          <p:cNvPr id="5" name="Segnaposto numero diapositiva 2">
            <a:extLst>
              <a:ext uri="{FF2B5EF4-FFF2-40B4-BE49-F238E27FC236}">
                <a16:creationId xmlns:a16="http://schemas.microsoft.com/office/drawing/2014/main" id="{0E752403-5161-9AAA-2301-873B85FF92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12</a:t>
            </a:fld>
            <a:endParaRPr lang="en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533C4B8-B829-0FC1-BA37-1D4E2EAB2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325" y="2477752"/>
            <a:ext cx="15105350" cy="641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14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1636D8-084E-DC0B-BFED-ECF829267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6838" y="3559981"/>
            <a:ext cx="7323136" cy="3549650"/>
          </a:xfrm>
        </p:spPr>
        <p:txBody>
          <a:bodyPr/>
          <a:lstStyle/>
          <a:p>
            <a:pPr>
              <a:buClr>
                <a:schemeClr val="bg2">
                  <a:lumMod val="75000"/>
                </a:schemeClr>
              </a:buClr>
            </a:pPr>
            <a:r>
              <a:rPr lang="it-IT" u="none" dirty="0">
                <a:solidFill>
                  <a:schemeClr val="bg2">
                    <a:lumMod val="75000"/>
                  </a:schemeClr>
                </a:solidFill>
              </a:rPr>
              <a:t>Certificato introduttivo - Instradatore</a:t>
            </a:r>
            <a:endParaRPr lang="en-IT" u="none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it-IT" b="1" u="none" dirty="0"/>
              <a:t>Censimento medici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it-IT" u="none" dirty="0">
                <a:solidFill>
                  <a:schemeClr val="bg2">
                    <a:lumMod val="75000"/>
                  </a:schemeClr>
                </a:solidFill>
              </a:rPr>
              <a:t>Certificato introduttivo</a:t>
            </a:r>
            <a:endParaRPr lang="en-IT" u="none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3EBE1DB-86F1-0B86-5064-514314C4B7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221AAB-2B63-824F-A124-88DC2873D25D}" type="slidenum">
              <a:rPr lang="en-IT" smtClean="0"/>
              <a:pPr/>
              <a:t>13</a:t>
            </a:fld>
            <a:endParaRPr lang="en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B5E196-7CF2-475B-C8C6-826257E6C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Indice</a:t>
            </a: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BBB5331A-C1F3-8FAD-E625-FD5BC9C57121}"/>
              </a:ext>
            </a:extLst>
          </p:cNvPr>
          <p:cNvSpPr txBox="1">
            <a:spLocks/>
          </p:cNvSpPr>
          <p:nvPr/>
        </p:nvSpPr>
        <p:spPr>
          <a:xfrm>
            <a:off x="8248651" y="9292431"/>
            <a:ext cx="11515724" cy="19891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bg1"/>
                </a:solidFill>
                <a:latin typeface="Titillium Web" pitchFamily="2" charset="77"/>
                <a:ea typeface="+mj-ea"/>
                <a:cs typeface="+mj-cs"/>
              </a:defRPr>
            </a:lvl1pPr>
          </a:lstStyle>
          <a:p>
            <a:r>
              <a:rPr lang="it-IT" sz="9600" dirty="0"/>
              <a:t>Censimento medici</a:t>
            </a:r>
            <a:endParaRPr lang="en-IT" sz="9600" dirty="0"/>
          </a:p>
        </p:txBody>
      </p:sp>
    </p:spTree>
    <p:extLst>
      <p:ext uri="{BB962C8B-B14F-4D97-AF65-F5344CB8AC3E}">
        <p14:creationId xmlns:p14="http://schemas.microsoft.com/office/powerpoint/2010/main" val="1280984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E6C4E-49EB-AFBB-E548-F31E611487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D54F99BB-A49E-170D-AA83-FBB750BAF374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EA5E710-60EF-E74D-9341-CE39607DD3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49" y="732641"/>
            <a:ext cx="10271825" cy="547688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Censimento medici</a:t>
            </a:r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5" name="Segnaposto numero diapositiva 2">
            <a:extLst>
              <a:ext uri="{FF2B5EF4-FFF2-40B4-BE49-F238E27FC236}">
                <a16:creationId xmlns:a16="http://schemas.microsoft.com/office/drawing/2014/main" id="{0CE3C01A-1678-292E-9329-206C683B2E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14</a:t>
            </a:fld>
            <a:endParaRPr lang="en-IT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F73B9788-D008-1E38-DE86-1B5E5B807E4C}"/>
              </a:ext>
            </a:extLst>
          </p:cNvPr>
          <p:cNvSpPr txBox="1">
            <a:spLocks/>
          </p:cNvSpPr>
          <p:nvPr/>
        </p:nvSpPr>
        <p:spPr>
          <a:xfrm>
            <a:off x="14311301" y="4318787"/>
            <a:ext cx="3176597" cy="23887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/>
              <a:t>Il medico abilitato, </a:t>
            </a:r>
            <a:r>
              <a:rPr lang="it-IT" sz="2000" b="1" u="sng" dirty="0"/>
              <a:t>al primo accesso</a:t>
            </a:r>
            <a:r>
              <a:rPr lang="it-IT" sz="2000" dirty="0"/>
              <a:t> verrà indirizzato verso questa schermata dove poter inserire i propri dati e un’eventuale struttura di appartenenza.</a:t>
            </a:r>
          </a:p>
          <a:p>
            <a:r>
              <a:rPr lang="it-IT" sz="2000" dirty="0"/>
              <a:t>In caso invece voglia richiedere l’abilitazione, dovrà procedere per prima cosa all’invio del modulo cartaceo richiesto (AP110).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18B4E95-F6CC-9BB3-5E49-3CFFADD3DD0A}"/>
              </a:ext>
            </a:extLst>
          </p:cNvPr>
          <p:cNvCxnSpPr>
            <a:cxnSpLocks/>
          </p:cNvCxnSpPr>
          <p:nvPr/>
        </p:nvCxnSpPr>
        <p:spPr>
          <a:xfrm>
            <a:off x="14112818" y="4318787"/>
            <a:ext cx="0" cy="2939263"/>
          </a:xfrm>
          <a:prstGeom prst="line">
            <a:avLst/>
          </a:prstGeom>
          <a:ln w="28575">
            <a:solidFill>
              <a:srgbClr val="2F6D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Elemento grafico 47">
            <a:extLst>
              <a:ext uri="{FF2B5EF4-FFF2-40B4-BE49-F238E27FC236}">
                <a16:creationId xmlns:a16="http://schemas.microsoft.com/office/drawing/2014/main" id="{7EC73019-399D-2F70-0F42-B21EEB26AB52}"/>
              </a:ext>
            </a:extLst>
          </p:cNvPr>
          <p:cNvGrpSpPr>
            <a:grpSpLocks noChangeAspect="1"/>
          </p:cNvGrpSpPr>
          <p:nvPr/>
        </p:nvGrpSpPr>
        <p:grpSpPr>
          <a:xfrm>
            <a:off x="14311302" y="3406986"/>
            <a:ext cx="777333" cy="630270"/>
            <a:chOff x="723702" y="2013913"/>
            <a:chExt cx="264319" cy="214313"/>
          </a:xfrm>
          <a:noFill/>
        </p:grpSpPr>
        <p:sp>
          <p:nvSpPr>
            <p:cNvPr id="11" name="Figura a mano libera: forma 42">
              <a:extLst>
                <a:ext uri="{FF2B5EF4-FFF2-40B4-BE49-F238E27FC236}">
                  <a16:creationId xmlns:a16="http://schemas.microsoft.com/office/drawing/2014/main" id="{87B4123B-B7DA-62D5-FACB-3AD1521905E9}"/>
                </a:ext>
              </a:extLst>
            </p:cNvPr>
            <p:cNvSpPr/>
            <p:nvPr/>
          </p:nvSpPr>
          <p:spPr>
            <a:xfrm>
              <a:off x="723702" y="2070204"/>
              <a:ext cx="71438" cy="92869"/>
            </a:xfrm>
            <a:custGeom>
              <a:avLst/>
              <a:gdLst>
                <a:gd name="connsiteX0" fmla="*/ 72053 w 71437"/>
                <a:gd name="connsiteY0" fmla="*/ 93819 h 92868"/>
                <a:gd name="connsiteX1" fmla="*/ 45033 w 71437"/>
                <a:gd name="connsiteY1" fmla="*/ 93819 h 92868"/>
                <a:gd name="connsiteX2" fmla="*/ 0 w 71437"/>
                <a:gd name="connsiteY2" fmla="*/ 46909 h 92868"/>
                <a:gd name="connsiteX3" fmla="*/ 45033 w 71437"/>
                <a:gd name="connsiteY3" fmla="*/ 0 h 92868"/>
                <a:gd name="connsiteX4" fmla="*/ 72053 w 71437"/>
                <a:gd name="connsiteY4" fmla="*/ 0 h 92868"/>
                <a:gd name="connsiteX5" fmla="*/ 72053 w 71437"/>
                <a:gd name="connsiteY5" fmla="*/ 93819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37" h="92868">
                  <a:moveTo>
                    <a:pt x="72053" y="93819"/>
                  </a:moveTo>
                  <a:lnTo>
                    <a:pt x="45033" y="93819"/>
                  </a:lnTo>
                  <a:cubicBezTo>
                    <a:pt x="20162" y="93819"/>
                    <a:pt x="0" y="72817"/>
                    <a:pt x="0" y="46909"/>
                  </a:cubicBezTo>
                  <a:cubicBezTo>
                    <a:pt x="0" y="21002"/>
                    <a:pt x="20162" y="0"/>
                    <a:pt x="45033" y="0"/>
                  </a:cubicBezTo>
                  <a:lnTo>
                    <a:pt x="72053" y="0"/>
                  </a:lnTo>
                  <a:lnTo>
                    <a:pt x="72053" y="93819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" name="Figura a mano libera: forma 43">
              <a:extLst>
                <a:ext uri="{FF2B5EF4-FFF2-40B4-BE49-F238E27FC236}">
                  <a16:creationId xmlns:a16="http://schemas.microsoft.com/office/drawing/2014/main" id="{3E9A1028-225C-32E6-E643-C4AD35091BFD}"/>
                </a:ext>
              </a:extLst>
            </p:cNvPr>
            <p:cNvSpPr/>
            <p:nvPr/>
          </p:nvSpPr>
          <p:spPr>
            <a:xfrm>
              <a:off x="795755" y="2013913"/>
              <a:ext cx="157163" cy="200025"/>
            </a:xfrm>
            <a:custGeom>
              <a:avLst/>
              <a:gdLst>
                <a:gd name="connsiteX0" fmla="*/ 0 w 157162"/>
                <a:gd name="connsiteY0" fmla="*/ 150110 h 200025"/>
                <a:gd name="connsiteX1" fmla="*/ 148500 w 157162"/>
                <a:gd name="connsiteY1" fmla="*/ 196943 h 200025"/>
                <a:gd name="connsiteX2" fmla="*/ 162118 w 157162"/>
                <a:gd name="connsiteY2" fmla="*/ 206400 h 200025"/>
                <a:gd name="connsiteX3" fmla="*/ 162118 w 157162"/>
                <a:gd name="connsiteY3" fmla="*/ 0 h 200025"/>
                <a:gd name="connsiteX4" fmla="*/ 148500 w 157162"/>
                <a:gd name="connsiteY4" fmla="*/ 9457 h 200025"/>
                <a:gd name="connsiteX5" fmla="*/ 0 w 157162"/>
                <a:gd name="connsiteY5" fmla="*/ 56291 h 200025"/>
                <a:gd name="connsiteX6" fmla="*/ 0 w 157162"/>
                <a:gd name="connsiteY6" fmla="*/ 15011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162" h="200025">
                  <a:moveTo>
                    <a:pt x="0" y="150110"/>
                  </a:moveTo>
                  <a:cubicBezTo>
                    <a:pt x="52852" y="150114"/>
                    <a:pt x="104521" y="166410"/>
                    <a:pt x="148500" y="196943"/>
                  </a:cubicBezTo>
                  <a:lnTo>
                    <a:pt x="162118" y="206400"/>
                  </a:lnTo>
                  <a:lnTo>
                    <a:pt x="162118" y="0"/>
                  </a:lnTo>
                  <a:lnTo>
                    <a:pt x="148500" y="9457"/>
                  </a:lnTo>
                  <a:cubicBezTo>
                    <a:pt x="104521" y="39991"/>
                    <a:pt x="52852" y="56286"/>
                    <a:pt x="0" y="56291"/>
                  </a:cubicBezTo>
                  <a:lnTo>
                    <a:pt x="0" y="150110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" name="Figura a mano libera: forma 45">
              <a:extLst>
                <a:ext uri="{FF2B5EF4-FFF2-40B4-BE49-F238E27FC236}">
                  <a16:creationId xmlns:a16="http://schemas.microsoft.com/office/drawing/2014/main" id="{25176E65-F0FB-20A8-96D7-6AF84774CCF6}"/>
                </a:ext>
              </a:extLst>
            </p:cNvPr>
            <p:cNvSpPr/>
            <p:nvPr/>
          </p:nvSpPr>
          <p:spPr>
            <a:xfrm>
              <a:off x="993899" y="2098350"/>
              <a:ext cx="7144" cy="35719"/>
            </a:xfrm>
            <a:custGeom>
              <a:avLst/>
              <a:gdLst>
                <a:gd name="connsiteX0" fmla="*/ 0 w 0"/>
                <a:gd name="connsiteY0" fmla="*/ 0 h 35718"/>
                <a:gd name="connsiteX1" fmla="*/ 0 w 0"/>
                <a:gd name="connsiteY1" fmla="*/ 37528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5718">
                  <a:moveTo>
                    <a:pt x="0" y="0"/>
                  </a:moveTo>
                  <a:lnTo>
                    <a:pt x="0" y="37528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4" name="Figura a mano libera: forma 46">
              <a:extLst>
                <a:ext uri="{FF2B5EF4-FFF2-40B4-BE49-F238E27FC236}">
                  <a16:creationId xmlns:a16="http://schemas.microsoft.com/office/drawing/2014/main" id="{C9AA6CDA-8F4E-5FFF-A63E-8190BF97D309}"/>
                </a:ext>
              </a:extLst>
            </p:cNvPr>
            <p:cNvSpPr/>
            <p:nvPr/>
          </p:nvSpPr>
          <p:spPr>
            <a:xfrm>
              <a:off x="795755" y="2164023"/>
              <a:ext cx="21431" cy="64294"/>
            </a:xfrm>
            <a:custGeom>
              <a:avLst/>
              <a:gdLst>
                <a:gd name="connsiteX0" fmla="*/ 0 w 21431"/>
                <a:gd name="connsiteY0" fmla="*/ 0 h 64293"/>
                <a:gd name="connsiteX1" fmla="*/ 27020 w 21431"/>
                <a:gd name="connsiteY1" fmla="*/ 65673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431" h="64293">
                  <a:moveTo>
                    <a:pt x="0" y="0"/>
                  </a:moveTo>
                  <a:cubicBezTo>
                    <a:pt x="-16" y="24823"/>
                    <a:pt x="9752" y="48565"/>
                    <a:pt x="27020" y="65673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pic>
        <p:nvPicPr>
          <p:cNvPr id="15" name="Immagine 14">
            <a:extLst>
              <a:ext uri="{FF2B5EF4-FFF2-40B4-BE49-F238E27FC236}">
                <a16:creationId xmlns:a16="http://schemas.microsoft.com/office/drawing/2014/main" id="{E4BAD523-574B-D5D9-7AE2-4DDC0EAFB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607" y="1615292"/>
            <a:ext cx="8972550" cy="7419975"/>
          </a:xfrm>
          <a:prstGeom prst="rect">
            <a:avLst/>
          </a:prstGeom>
        </p:spPr>
      </p:pic>
      <p:sp>
        <p:nvSpPr>
          <p:cNvPr id="16" name="Rettangolo 15">
            <a:extLst>
              <a:ext uri="{FF2B5EF4-FFF2-40B4-BE49-F238E27FC236}">
                <a16:creationId xmlns:a16="http://schemas.microsoft.com/office/drawing/2014/main" id="{326ECC1D-B735-80F6-18A1-45EB413F6179}"/>
              </a:ext>
            </a:extLst>
          </p:cNvPr>
          <p:cNvSpPr/>
          <p:nvPr/>
        </p:nvSpPr>
        <p:spPr>
          <a:xfrm>
            <a:off x="6069361" y="2760133"/>
            <a:ext cx="1195039" cy="2370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47D7872F-0678-A311-72B2-A692730A5E43}"/>
              </a:ext>
            </a:extLst>
          </p:cNvPr>
          <p:cNvSpPr/>
          <p:nvPr/>
        </p:nvSpPr>
        <p:spPr>
          <a:xfrm>
            <a:off x="6069361" y="3470761"/>
            <a:ext cx="1195039" cy="2370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FBB83E14-EBE4-5CD1-1B4A-25F029FE2041}"/>
              </a:ext>
            </a:extLst>
          </p:cNvPr>
          <p:cNvSpPr/>
          <p:nvPr/>
        </p:nvSpPr>
        <p:spPr>
          <a:xfrm>
            <a:off x="9269761" y="3440566"/>
            <a:ext cx="1195039" cy="2370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023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D164E6D9-06B6-5580-1967-4434807FE1D2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49" y="732641"/>
            <a:ext cx="10271825" cy="547688"/>
          </a:xfrm>
        </p:spPr>
        <p:txBody>
          <a:bodyPr/>
          <a:lstStyle/>
          <a:p>
            <a:r>
              <a:rPr lang="it-IT" sz="2000" dirty="0">
                <a:solidFill>
                  <a:schemeClr val="bg1"/>
                </a:solidFill>
              </a:rPr>
              <a:t>Censimento medici</a:t>
            </a:r>
            <a:endParaRPr lang="en-IT" sz="2000" dirty="0">
              <a:solidFill>
                <a:schemeClr val="bg1"/>
              </a:solidFill>
            </a:endParaRPr>
          </a:p>
        </p:txBody>
      </p:sp>
      <p:sp>
        <p:nvSpPr>
          <p:cNvPr id="5" name="Segnaposto numero diapositiva 2">
            <a:extLst>
              <a:ext uri="{FF2B5EF4-FFF2-40B4-BE49-F238E27FC236}">
                <a16:creationId xmlns:a16="http://schemas.microsoft.com/office/drawing/2014/main" id="{C8CE65B5-DF22-5ABE-3D70-D2DB112D6E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15</a:t>
            </a:fld>
            <a:endParaRPr lang="en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42E92FC-E68E-D40B-6C8E-691D27FD7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664" y="1280329"/>
            <a:ext cx="15080671" cy="865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081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3EBE1DB-86F1-0B86-5064-514314C4B7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221AAB-2B63-824F-A124-88DC2873D25D}" type="slidenum">
              <a:rPr lang="en-IT" smtClean="0"/>
              <a:pPr/>
              <a:t>16</a:t>
            </a:fld>
            <a:endParaRPr lang="en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B5E196-7CF2-475B-C8C6-826257E6C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Indice</a:t>
            </a: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34E184DE-82E0-8B50-D1F1-9140F0DCCB4F}"/>
              </a:ext>
            </a:extLst>
          </p:cNvPr>
          <p:cNvSpPr txBox="1">
            <a:spLocks/>
          </p:cNvSpPr>
          <p:nvPr/>
        </p:nvSpPr>
        <p:spPr>
          <a:xfrm>
            <a:off x="6151418" y="9292431"/>
            <a:ext cx="13612957" cy="19891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bg1"/>
                </a:solidFill>
                <a:latin typeface="Titillium Web" pitchFamily="2" charset="77"/>
                <a:ea typeface="+mj-ea"/>
                <a:cs typeface="+mj-cs"/>
              </a:defRPr>
            </a:lvl1pPr>
          </a:lstStyle>
          <a:p>
            <a:r>
              <a:rPr lang="it-IT" sz="9600" dirty="0"/>
              <a:t>Certificato introduttivo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B0432A3-4512-F40C-BC85-BFB527BDCB0B}"/>
              </a:ext>
            </a:extLst>
          </p:cNvPr>
          <p:cNvSpPr txBox="1">
            <a:spLocks/>
          </p:cNvSpPr>
          <p:nvPr/>
        </p:nvSpPr>
        <p:spPr>
          <a:xfrm>
            <a:off x="1366838" y="3559981"/>
            <a:ext cx="7323136" cy="35496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457200" marR="0" lvl="0" indent="-381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/>
              <a:buAutoNum type="arabicPeriod"/>
              <a:defRPr sz="2600" b="0" i="0" u="sng" strike="noStrike" kern="1200" cap="none">
                <a:solidFill>
                  <a:schemeClr val="bg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marR="0" lvl="1" indent="-381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Wingdings" pitchFamily="2" charset="2"/>
              <a:buChar char="§"/>
              <a:defRPr sz="2400" b="0" i="0" u="sng" strike="noStrike" kern="1200" cap="none">
                <a:solidFill>
                  <a:schemeClr val="bg1"/>
                </a:solidFill>
                <a:latin typeface="Titillium Web" pitchFamily="2" charset="77"/>
                <a:ea typeface="Titillium Web" pitchFamily="2" charset="77"/>
                <a:cs typeface="Calibri"/>
                <a:sym typeface="Calibri"/>
              </a:defRPr>
            </a:lvl2pPr>
            <a:lvl3pPr marL="1371600" marR="0" lvl="2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kern="12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kern="12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kern="12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kern="12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kern="12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kern="12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Clr>
                <a:schemeClr val="bg2">
                  <a:lumMod val="75000"/>
                </a:schemeClr>
              </a:buClr>
            </a:pPr>
            <a:r>
              <a:rPr lang="it-IT" u="none" dirty="0">
                <a:solidFill>
                  <a:schemeClr val="bg2">
                    <a:lumMod val="75000"/>
                  </a:schemeClr>
                </a:solidFill>
              </a:rPr>
              <a:t>Certificato introduttivo - Instradatore</a:t>
            </a:r>
            <a:endParaRPr lang="en-IT" u="none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it-IT" u="none" dirty="0">
                <a:solidFill>
                  <a:schemeClr val="bg2">
                    <a:lumMod val="75000"/>
                  </a:schemeClr>
                </a:solidFill>
              </a:rPr>
              <a:t>Censimento medici</a:t>
            </a:r>
          </a:p>
          <a:p>
            <a:r>
              <a:rPr lang="it-IT" b="1" u="none" dirty="0"/>
              <a:t>Certificato introduttivo</a:t>
            </a:r>
            <a:endParaRPr lang="en-IT" b="1" u="none" dirty="0"/>
          </a:p>
        </p:txBody>
      </p:sp>
    </p:spTree>
    <p:extLst>
      <p:ext uri="{BB962C8B-B14F-4D97-AF65-F5344CB8AC3E}">
        <p14:creationId xmlns:p14="http://schemas.microsoft.com/office/powerpoint/2010/main" val="3372686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055AFE01-5745-0C25-6C40-A3F440B323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1378"/>
          <a:stretch/>
        </p:blipFill>
        <p:spPr>
          <a:xfrm>
            <a:off x="2233613" y="899815"/>
            <a:ext cx="14132363" cy="8736008"/>
          </a:xfrm>
          <a:prstGeom prst="rect">
            <a:avLst/>
          </a:pr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DF4EEECD-FFB2-0111-CE3B-08B6AC7E9215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z="2000" dirty="0">
                <a:solidFill>
                  <a:schemeClr val="bg1"/>
                </a:solidFill>
              </a:rPr>
              <a:t>Anagrafica dati paziente</a:t>
            </a:r>
            <a:endParaRPr lang="en-IT" sz="2000" dirty="0">
              <a:solidFill>
                <a:schemeClr val="bg1"/>
              </a:solidFill>
            </a:endParaRPr>
          </a:p>
        </p:txBody>
      </p:sp>
      <p:sp>
        <p:nvSpPr>
          <p:cNvPr id="5" name="Segnaposto numero diapositiva 2">
            <a:extLst>
              <a:ext uri="{FF2B5EF4-FFF2-40B4-BE49-F238E27FC236}">
                <a16:creationId xmlns:a16="http://schemas.microsoft.com/office/drawing/2014/main" id="{C8CE65B5-DF22-5ABE-3D70-D2DB112D6E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17</a:t>
            </a:fld>
            <a:endParaRPr lang="en-IT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2B9E9319-E2CF-3BFA-1BAE-627DBDBA0391}"/>
              </a:ext>
            </a:extLst>
          </p:cNvPr>
          <p:cNvSpPr txBox="1">
            <a:spLocks/>
          </p:cNvSpPr>
          <p:nvPr/>
        </p:nvSpPr>
        <p:spPr>
          <a:xfrm>
            <a:off x="14505612" y="3260852"/>
            <a:ext cx="3223542" cy="23700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/>
              <a:t>L’anagrafica del paziente verrà precaricata dall’archivio anagrafico ARCA utilizzando il codice fiscale inserito. La procedura non memorizzerà tali informazioni, garantendo l’anonimato del paziente all’interno del processo.</a:t>
            </a:r>
            <a:endParaRPr lang="en-IT" sz="2000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6662A3A-7B2F-934F-4F1E-D4267B246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485" y="2112381"/>
            <a:ext cx="6882030" cy="781044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E16B374C-FB9C-6A00-2C0F-2FE90267CE8B}"/>
              </a:ext>
            </a:extLst>
          </p:cNvPr>
          <p:cNvSpPr txBox="1">
            <a:spLocks/>
          </p:cNvSpPr>
          <p:nvPr/>
        </p:nvSpPr>
        <p:spPr>
          <a:xfrm>
            <a:off x="14567968" y="7263480"/>
            <a:ext cx="2757445" cy="13475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/>
              <a:t>I dati relativi a cellulare, email e  PEC saranno recuperati dall’archivio unico dei contatti, se presenti</a:t>
            </a:r>
            <a:endParaRPr lang="en-IT" sz="2000" dirty="0"/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A6B8310A-7DB5-6271-2D39-D88DACF800A9}"/>
              </a:ext>
            </a:extLst>
          </p:cNvPr>
          <p:cNvCxnSpPr>
            <a:cxnSpLocks/>
          </p:cNvCxnSpPr>
          <p:nvPr/>
        </p:nvCxnSpPr>
        <p:spPr>
          <a:xfrm>
            <a:off x="14307128" y="7213710"/>
            <a:ext cx="0" cy="1207676"/>
          </a:xfrm>
          <a:prstGeom prst="line">
            <a:avLst/>
          </a:prstGeom>
          <a:ln w="28575">
            <a:solidFill>
              <a:srgbClr val="2F6D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Elemento grafico 47">
            <a:extLst>
              <a:ext uri="{FF2B5EF4-FFF2-40B4-BE49-F238E27FC236}">
                <a16:creationId xmlns:a16="http://schemas.microsoft.com/office/drawing/2014/main" id="{BCC30B0E-5CC4-A38A-E8FC-12CD9795E0C4}"/>
              </a:ext>
            </a:extLst>
          </p:cNvPr>
          <p:cNvGrpSpPr>
            <a:grpSpLocks noChangeAspect="1"/>
          </p:cNvGrpSpPr>
          <p:nvPr/>
        </p:nvGrpSpPr>
        <p:grpSpPr>
          <a:xfrm>
            <a:off x="14505612" y="6301909"/>
            <a:ext cx="777333" cy="630270"/>
            <a:chOff x="723702" y="2013913"/>
            <a:chExt cx="264319" cy="214313"/>
          </a:xfrm>
          <a:noFill/>
        </p:grpSpPr>
        <p:sp>
          <p:nvSpPr>
            <p:cNvPr id="8" name="Figura a mano libera: forma 42">
              <a:extLst>
                <a:ext uri="{FF2B5EF4-FFF2-40B4-BE49-F238E27FC236}">
                  <a16:creationId xmlns:a16="http://schemas.microsoft.com/office/drawing/2014/main" id="{12F6C323-5F64-C3F2-BA88-DA7872F056AF}"/>
                </a:ext>
              </a:extLst>
            </p:cNvPr>
            <p:cNvSpPr/>
            <p:nvPr/>
          </p:nvSpPr>
          <p:spPr>
            <a:xfrm>
              <a:off x="723702" y="2070204"/>
              <a:ext cx="71438" cy="92869"/>
            </a:xfrm>
            <a:custGeom>
              <a:avLst/>
              <a:gdLst>
                <a:gd name="connsiteX0" fmla="*/ 72053 w 71437"/>
                <a:gd name="connsiteY0" fmla="*/ 93819 h 92868"/>
                <a:gd name="connsiteX1" fmla="*/ 45033 w 71437"/>
                <a:gd name="connsiteY1" fmla="*/ 93819 h 92868"/>
                <a:gd name="connsiteX2" fmla="*/ 0 w 71437"/>
                <a:gd name="connsiteY2" fmla="*/ 46909 h 92868"/>
                <a:gd name="connsiteX3" fmla="*/ 45033 w 71437"/>
                <a:gd name="connsiteY3" fmla="*/ 0 h 92868"/>
                <a:gd name="connsiteX4" fmla="*/ 72053 w 71437"/>
                <a:gd name="connsiteY4" fmla="*/ 0 h 92868"/>
                <a:gd name="connsiteX5" fmla="*/ 72053 w 71437"/>
                <a:gd name="connsiteY5" fmla="*/ 93819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37" h="92868">
                  <a:moveTo>
                    <a:pt x="72053" y="93819"/>
                  </a:moveTo>
                  <a:lnTo>
                    <a:pt x="45033" y="93819"/>
                  </a:lnTo>
                  <a:cubicBezTo>
                    <a:pt x="20162" y="93819"/>
                    <a:pt x="0" y="72817"/>
                    <a:pt x="0" y="46909"/>
                  </a:cubicBezTo>
                  <a:cubicBezTo>
                    <a:pt x="0" y="21002"/>
                    <a:pt x="20162" y="0"/>
                    <a:pt x="45033" y="0"/>
                  </a:cubicBezTo>
                  <a:lnTo>
                    <a:pt x="72053" y="0"/>
                  </a:lnTo>
                  <a:lnTo>
                    <a:pt x="72053" y="93819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" name="Figura a mano libera: forma 43">
              <a:extLst>
                <a:ext uri="{FF2B5EF4-FFF2-40B4-BE49-F238E27FC236}">
                  <a16:creationId xmlns:a16="http://schemas.microsoft.com/office/drawing/2014/main" id="{5F7F5F3A-88CA-DC60-3077-6A0716BC1FC8}"/>
                </a:ext>
              </a:extLst>
            </p:cNvPr>
            <p:cNvSpPr/>
            <p:nvPr/>
          </p:nvSpPr>
          <p:spPr>
            <a:xfrm>
              <a:off x="795755" y="2013913"/>
              <a:ext cx="157163" cy="200025"/>
            </a:xfrm>
            <a:custGeom>
              <a:avLst/>
              <a:gdLst>
                <a:gd name="connsiteX0" fmla="*/ 0 w 157162"/>
                <a:gd name="connsiteY0" fmla="*/ 150110 h 200025"/>
                <a:gd name="connsiteX1" fmla="*/ 148500 w 157162"/>
                <a:gd name="connsiteY1" fmla="*/ 196943 h 200025"/>
                <a:gd name="connsiteX2" fmla="*/ 162118 w 157162"/>
                <a:gd name="connsiteY2" fmla="*/ 206400 h 200025"/>
                <a:gd name="connsiteX3" fmla="*/ 162118 w 157162"/>
                <a:gd name="connsiteY3" fmla="*/ 0 h 200025"/>
                <a:gd name="connsiteX4" fmla="*/ 148500 w 157162"/>
                <a:gd name="connsiteY4" fmla="*/ 9457 h 200025"/>
                <a:gd name="connsiteX5" fmla="*/ 0 w 157162"/>
                <a:gd name="connsiteY5" fmla="*/ 56291 h 200025"/>
                <a:gd name="connsiteX6" fmla="*/ 0 w 157162"/>
                <a:gd name="connsiteY6" fmla="*/ 15011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162" h="200025">
                  <a:moveTo>
                    <a:pt x="0" y="150110"/>
                  </a:moveTo>
                  <a:cubicBezTo>
                    <a:pt x="52852" y="150114"/>
                    <a:pt x="104521" y="166410"/>
                    <a:pt x="148500" y="196943"/>
                  </a:cubicBezTo>
                  <a:lnTo>
                    <a:pt x="162118" y="206400"/>
                  </a:lnTo>
                  <a:lnTo>
                    <a:pt x="162118" y="0"/>
                  </a:lnTo>
                  <a:lnTo>
                    <a:pt x="148500" y="9457"/>
                  </a:lnTo>
                  <a:cubicBezTo>
                    <a:pt x="104521" y="39991"/>
                    <a:pt x="52852" y="56286"/>
                    <a:pt x="0" y="56291"/>
                  </a:cubicBezTo>
                  <a:lnTo>
                    <a:pt x="0" y="150110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" name="Figura a mano libera: forma 45">
              <a:extLst>
                <a:ext uri="{FF2B5EF4-FFF2-40B4-BE49-F238E27FC236}">
                  <a16:creationId xmlns:a16="http://schemas.microsoft.com/office/drawing/2014/main" id="{0DF32ED9-4CFC-356D-4996-FBF30938E98C}"/>
                </a:ext>
              </a:extLst>
            </p:cNvPr>
            <p:cNvSpPr/>
            <p:nvPr/>
          </p:nvSpPr>
          <p:spPr>
            <a:xfrm>
              <a:off x="993899" y="2098350"/>
              <a:ext cx="7144" cy="35719"/>
            </a:xfrm>
            <a:custGeom>
              <a:avLst/>
              <a:gdLst>
                <a:gd name="connsiteX0" fmla="*/ 0 w 0"/>
                <a:gd name="connsiteY0" fmla="*/ 0 h 35718"/>
                <a:gd name="connsiteX1" fmla="*/ 0 w 0"/>
                <a:gd name="connsiteY1" fmla="*/ 37528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5718">
                  <a:moveTo>
                    <a:pt x="0" y="0"/>
                  </a:moveTo>
                  <a:lnTo>
                    <a:pt x="0" y="37528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" name="Figura a mano libera: forma 46">
              <a:extLst>
                <a:ext uri="{FF2B5EF4-FFF2-40B4-BE49-F238E27FC236}">
                  <a16:creationId xmlns:a16="http://schemas.microsoft.com/office/drawing/2014/main" id="{BCD757C9-24EB-2D23-FC3C-02E2F865D2BD}"/>
                </a:ext>
              </a:extLst>
            </p:cNvPr>
            <p:cNvSpPr/>
            <p:nvPr/>
          </p:nvSpPr>
          <p:spPr>
            <a:xfrm>
              <a:off x="795755" y="2164023"/>
              <a:ext cx="21431" cy="64294"/>
            </a:xfrm>
            <a:custGeom>
              <a:avLst/>
              <a:gdLst>
                <a:gd name="connsiteX0" fmla="*/ 0 w 21431"/>
                <a:gd name="connsiteY0" fmla="*/ 0 h 64293"/>
                <a:gd name="connsiteX1" fmla="*/ 27020 w 21431"/>
                <a:gd name="connsiteY1" fmla="*/ 65673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431" h="64293">
                  <a:moveTo>
                    <a:pt x="0" y="0"/>
                  </a:moveTo>
                  <a:cubicBezTo>
                    <a:pt x="-16" y="24823"/>
                    <a:pt x="9752" y="48565"/>
                    <a:pt x="27020" y="65673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48117623-1BFB-C309-74B6-C99A6E67005B}"/>
              </a:ext>
            </a:extLst>
          </p:cNvPr>
          <p:cNvCxnSpPr>
            <a:cxnSpLocks/>
          </p:cNvCxnSpPr>
          <p:nvPr/>
        </p:nvCxnSpPr>
        <p:spPr>
          <a:xfrm>
            <a:off x="14321710" y="3368823"/>
            <a:ext cx="0" cy="2116704"/>
          </a:xfrm>
          <a:prstGeom prst="line">
            <a:avLst/>
          </a:prstGeom>
          <a:ln w="28575">
            <a:solidFill>
              <a:srgbClr val="2F6D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Elemento grafico 47">
            <a:extLst>
              <a:ext uri="{FF2B5EF4-FFF2-40B4-BE49-F238E27FC236}">
                <a16:creationId xmlns:a16="http://schemas.microsoft.com/office/drawing/2014/main" id="{7800357B-EB14-A4FC-ABEF-C50DDF03AFD4}"/>
              </a:ext>
            </a:extLst>
          </p:cNvPr>
          <p:cNvGrpSpPr>
            <a:grpSpLocks noChangeAspect="1"/>
          </p:cNvGrpSpPr>
          <p:nvPr/>
        </p:nvGrpSpPr>
        <p:grpSpPr>
          <a:xfrm>
            <a:off x="14520194" y="2457022"/>
            <a:ext cx="777333" cy="630270"/>
            <a:chOff x="723702" y="2013913"/>
            <a:chExt cx="264319" cy="214313"/>
          </a:xfrm>
          <a:noFill/>
        </p:grpSpPr>
        <p:sp>
          <p:nvSpPr>
            <p:cNvPr id="17" name="Figura a mano libera: forma 42">
              <a:extLst>
                <a:ext uri="{FF2B5EF4-FFF2-40B4-BE49-F238E27FC236}">
                  <a16:creationId xmlns:a16="http://schemas.microsoft.com/office/drawing/2014/main" id="{7633308E-3F00-ECE1-E9E1-33335CA6101D}"/>
                </a:ext>
              </a:extLst>
            </p:cNvPr>
            <p:cNvSpPr/>
            <p:nvPr/>
          </p:nvSpPr>
          <p:spPr>
            <a:xfrm>
              <a:off x="723702" y="2070204"/>
              <a:ext cx="71438" cy="92869"/>
            </a:xfrm>
            <a:custGeom>
              <a:avLst/>
              <a:gdLst>
                <a:gd name="connsiteX0" fmla="*/ 72053 w 71437"/>
                <a:gd name="connsiteY0" fmla="*/ 93819 h 92868"/>
                <a:gd name="connsiteX1" fmla="*/ 45033 w 71437"/>
                <a:gd name="connsiteY1" fmla="*/ 93819 h 92868"/>
                <a:gd name="connsiteX2" fmla="*/ 0 w 71437"/>
                <a:gd name="connsiteY2" fmla="*/ 46909 h 92868"/>
                <a:gd name="connsiteX3" fmla="*/ 45033 w 71437"/>
                <a:gd name="connsiteY3" fmla="*/ 0 h 92868"/>
                <a:gd name="connsiteX4" fmla="*/ 72053 w 71437"/>
                <a:gd name="connsiteY4" fmla="*/ 0 h 92868"/>
                <a:gd name="connsiteX5" fmla="*/ 72053 w 71437"/>
                <a:gd name="connsiteY5" fmla="*/ 93819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37" h="92868">
                  <a:moveTo>
                    <a:pt x="72053" y="93819"/>
                  </a:moveTo>
                  <a:lnTo>
                    <a:pt x="45033" y="93819"/>
                  </a:lnTo>
                  <a:cubicBezTo>
                    <a:pt x="20162" y="93819"/>
                    <a:pt x="0" y="72817"/>
                    <a:pt x="0" y="46909"/>
                  </a:cubicBezTo>
                  <a:cubicBezTo>
                    <a:pt x="0" y="21002"/>
                    <a:pt x="20162" y="0"/>
                    <a:pt x="45033" y="0"/>
                  </a:cubicBezTo>
                  <a:lnTo>
                    <a:pt x="72053" y="0"/>
                  </a:lnTo>
                  <a:lnTo>
                    <a:pt x="72053" y="93819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8" name="Figura a mano libera: forma 43">
              <a:extLst>
                <a:ext uri="{FF2B5EF4-FFF2-40B4-BE49-F238E27FC236}">
                  <a16:creationId xmlns:a16="http://schemas.microsoft.com/office/drawing/2014/main" id="{DC018007-643C-CC91-52ED-F9B38A7D3039}"/>
                </a:ext>
              </a:extLst>
            </p:cNvPr>
            <p:cNvSpPr/>
            <p:nvPr/>
          </p:nvSpPr>
          <p:spPr>
            <a:xfrm>
              <a:off x="795755" y="2013913"/>
              <a:ext cx="157163" cy="200025"/>
            </a:xfrm>
            <a:custGeom>
              <a:avLst/>
              <a:gdLst>
                <a:gd name="connsiteX0" fmla="*/ 0 w 157162"/>
                <a:gd name="connsiteY0" fmla="*/ 150110 h 200025"/>
                <a:gd name="connsiteX1" fmla="*/ 148500 w 157162"/>
                <a:gd name="connsiteY1" fmla="*/ 196943 h 200025"/>
                <a:gd name="connsiteX2" fmla="*/ 162118 w 157162"/>
                <a:gd name="connsiteY2" fmla="*/ 206400 h 200025"/>
                <a:gd name="connsiteX3" fmla="*/ 162118 w 157162"/>
                <a:gd name="connsiteY3" fmla="*/ 0 h 200025"/>
                <a:gd name="connsiteX4" fmla="*/ 148500 w 157162"/>
                <a:gd name="connsiteY4" fmla="*/ 9457 h 200025"/>
                <a:gd name="connsiteX5" fmla="*/ 0 w 157162"/>
                <a:gd name="connsiteY5" fmla="*/ 56291 h 200025"/>
                <a:gd name="connsiteX6" fmla="*/ 0 w 157162"/>
                <a:gd name="connsiteY6" fmla="*/ 15011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162" h="200025">
                  <a:moveTo>
                    <a:pt x="0" y="150110"/>
                  </a:moveTo>
                  <a:cubicBezTo>
                    <a:pt x="52852" y="150114"/>
                    <a:pt x="104521" y="166410"/>
                    <a:pt x="148500" y="196943"/>
                  </a:cubicBezTo>
                  <a:lnTo>
                    <a:pt x="162118" y="206400"/>
                  </a:lnTo>
                  <a:lnTo>
                    <a:pt x="162118" y="0"/>
                  </a:lnTo>
                  <a:lnTo>
                    <a:pt x="148500" y="9457"/>
                  </a:lnTo>
                  <a:cubicBezTo>
                    <a:pt x="104521" y="39991"/>
                    <a:pt x="52852" y="56286"/>
                    <a:pt x="0" y="56291"/>
                  </a:cubicBezTo>
                  <a:lnTo>
                    <a:pt x="0" y="150110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9" name="Figura a mano libera: forma 45">
              <a:extLst>
                <a:ext uri="{FF2B5EF4-FFF2-40B4-BE49-F238E27FC236}">
                  <a16:creationId xmlns:a16="http://schemas.microsoft.com/office/drawing/2014/main" id="{F7561C7D-48A5-10E9-42D2-7ADA238DB7BF}"/>
                </a:ext>
              </a:extLst>
            </p:cNvPr>
            <p:cNvSpPr/>
            <p:nvPr/>
          </p:nvSpPr>
          <p:spPr>
            <a:xfrm>
              <a:off x="993899" y="2098350"/>
              <a:ext cx="7144" cy="35719"/>
            </a:xfrm>
            <a:custGeom>
              <a:avLst/>
              <a:gdLst>
                <a:gd name="connsiteX0" fmla="*/ 0 w 0"/>
                <a:gd name="connsiteY0" fmla="*/ 0 h 35718"/>
                <a:gd name="connsiteX1" fmla="*/ 0 w 0"/>
                <a:gd name="connsiteY1" fmla="*/ 37528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5718">
                  <a:moveTo>
                    <a:pt x="0" y="0"/>
                  </a:moveTo>
                  <a:lnTo>
                    <a:pt x="0" y="37528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0" name="Figura a mano libera: forma 46">
              <a:extLst>
                <a:ext uri="{FF2B5EF4-FFF2-40B4-BE49-F238E27FC236}">
                  <a16:creationId xmlns:a16="http://schemas.microsoft.com/office/drawing/2014/main" id="{7AC2BC4B-908B-4F0C-A77E-1877D38DF868}"/>
                </a:ext>
              </a:extLst>
            </p:cNvPr>
            <p:cNvSpPr/>
            <p:nvPr/>
          </p:nvSpPr>
          <p:spPr>
            <a:xfrm>
              <a:off x="795755" y="2164023"/>
              <a:ext cx="21431" cy="64294"/>
            </a:xfrm>
            <a:custGeom>
              <a:avLst/>
              <a:gdLst>
                <a:gd name="connsiteX0" fmla="*/ 0 w 21431"/>
                <a:gd name="connsiteY0" fmla="*/ 0 h 64293"/>
                <a:gd name="connsiteX1" fmla="*/ 27020 w 21431"/>
                <a:gd name="connsiteY1" fmla="*/ 65673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431" h="64293">
                  <a:moveTo>
                    <a:pt x="0" y="0"/>
                  </a:moveTo>
                  <a:cubicBezTo>
                    <a:pt x="-16" y="24823"/>
                    <a:pt x="9752" y="48565"/>
                    <a:pt x="27020" y="65673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975236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D1C8C3D7-904D-DE58-B327-C60F874F2E30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z="2000" dirty="0">
                <a:solidFill>
                  <a:schemeClr val="bg1"/>
                </a:solidFill>
              </a:rPr>
              <a:t>Anagrafica dati paziente</a:t>
            </a:r>
            <a:endParaRPr lang="en-IT" sz="2000" dirty="0">
              <a:solidFill>
                <a:schemeClr val="bg1"/>
              </a:solidFill>
            </a:endParaRPr>
          </a:p>
        </p:txBody>
      </p:sp>
      <p:sp>
        <p:nvSpPr>
          <p:cNvPr id="5" name="Segnaposto numero diapositiva 2">
            <a:extLst>
              <a:ext uri="{FF2B5EF4-FFF2-40B4-BE49-F238E27FC236}">
                <a16:creationId xmlns:a16="http://schemas.microsoft.com/office/drawing/2014/main" id="{C8CE65B5-DF22-5ABE-3D70-D2DB112D6E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18</a:t>
            </a:fld>
            <a:endParaRPr lang="en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55AFE01-5745-0C25-6C40-A3F440B323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479" t="48773" r="16436" b="12555"/>
          <a:stretch/>
        </p:blipFill>
        <p:spPr>
          <a:xfrm>
            <a:off x="4571840" y="1241806"/>
            <a:ext cx="9144320" cy="8312553"/>
          </a:xfrm>
          <a:prstGeom prst="rect">
            <a:avLst/>
          </a:prstGeom>
        </p:spPr>
      </p:pic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67A014D3-3078-6389-97D7-5675A6E2DAA0}"/>
              </a:ext>
            </a:extLst>
          </p:cNvPr>
          <p:cNvSpPr txBox="1">
            <a:spLocks/>
          </p:cNvSpPr>
          <p:nvPr/>
        </p:nvSpPr>
        <p:spPr>
          <a:xfrm>
            <a:off x="14131008" y="4918202"/>
            <a:ext cx="3223542" cy="23700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/>
              <a:t>Il domicilio, se inserito nella pagina iniziale, verrà riportato in automatico.</a:t>
            </a:r>
            <a:endParaRPr lang="en-IT" sz="2000" dirty="0"/>
          </a:p>
        </p:txBody>
      </p:sp>
      <p:grpSp>
        <p:nvGrpSpPr>
          <p:cNvPr id="6" name="Elemento grafico 47">
            <a:extLst>
              <a:ext uri="{FF2B5EF4-FFF2-40B4-BE49-F238E27FC236}">
                <a16:creationId xmlns:a16="http://schemas.microsoft.com/office/drawing/2014/main" id="{1D948875-6818-CD2F-B5E9-B7AAAF55E654}"/>
              </a:ext>
            </a:extLst>
          </p:cNvPr>
          <p:cNvGrpSpPr>
            <a:grpSpLocks noChangeAspect="1"/>
          </p:cNvGrpSpPr>
          <p:nvPr/>
        </p:nvGrpSpPr>
        <p:grpSpPr>
          <a:xfrm>
            <a:off x="14131008" y="4101634"/>
            <a:ext cx="777333" cy="630270"/>
            <a:chOff x="723702" y="2013913"/>
            <a:chExt cx="264319" cy="214313"/>
          </a:xfrm>
          <a:noFill/>
        </p:grpSpPr>
        <p:sp>
          <p:nvSpPr>
            <p:cNvPr id="8" name="Figura a mano libera: forma 42">
              <a:extLst>
                <a:ext uri="{FF2B5EF4-FFF2-40B4-BE49-F238E27FC236}">
                  <a16:creationId xmlns:a16="http://schemas.microsoft.com/office/drawing/2014/main" id="{50E2608A-4ED1-3253-AE36-982ACF88FA0A}"/>
                </a:ext>
              </a:extLst>
            </p:cNvPr>
            <p:cNvSpPr/>
            <p:nvPr/>
          </p:nvSpPr>
          <p:spPr>
            <a:xfrm>
              <a:off x="723702" y="2070204"/>
              <a:ext cx="71438" cy="92869"/>
            </a:xfrm>
            <a:custGeom>
              <a:avLst/>
              <a:gdLst>
                <a:gd name="connsiteX0" fmla="*/ 72053 w 71437"/>
                <a:gd name="connsiteY0" fmla="*/ 93819 h 92868"/>
                <a:gd name="connsiteX1" fmla="*/ 45033 w 71437"/>
                <a:gd name="connsiteY1" fmla="*/ 93819 h 92868"/>
                <a:gd name="connsiteX2" fmla="*/ 0 w 71437"/>
                <a:gd name="connsiteY2" fmla="*/ 46909 h 92868"/>
                <a:gd name="connsiteX3" fmla="*/ 45033 w 71437"/>
                <a:gd name="connsiteY3" fmla="*/ 0 h 92868"/>
                <a:gd name="connsiteX4" fmla="*/ 72053 w 71437"/>
                <a:gd name="connsiteY4" fmla="*/ 0 h 92868"/>
                <a:gd name="connsiteX5" fmla="*/ 72053 w 71437"/>
                <a:gd name="connsiteY5" fmla="*/ 93819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37" h="92868">
                  <a:moveTo>
                    <a:pt x="72053" y="93819"/>
                  </a:moveTo>
                  <a:lnTo>
                    <a:pt x="45033" y="93819"/>
                  </a:lnTo>
                  <a:cubicBezTo>
                    <a:pt x="20162" y="93819"/>
                    <a:pt x="0" y="72817"/>
                    <a:pt x="0" y="46909"/>
                  </a:cubicBezTo>
                  <a:cubicBezTo>
                    <a:pt x="0" y="21002"/>
                    <a:pt x="20162" y="0"/>
                    <a:pt x="45033" y="0"/>
                  </a:cubicBezTo>
                  <a:lnTo>
                    <a:pt x="72053" y="0"/>
                  </a:lnTo>
                  <a:lnTo>
                    <a:pt x="72053" y="93819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" name="Figura a mano libera: forma 43">
              <a:extLst>
                <a:ext uri="{FF2B5EF4-FFF2-40B4-BE49-F238E27FC236}">
                  <a16:creationId xmlns:a16="http://schemas.microsoft.com/office/drawing/2014/main" id="{0A6946AC-2AF9-28C4-A004-D16D7C81F8CC}"/>
                </a:ext>
              </a:extLst>
            </p:cNvPr>
            <p:cNvSpPr/>
            <p:nvPr/>
          </p:nvSpPr>
          <p:spPr>
            <a:xfrm>
              <a:off x="795755" y="2013913"/>
              <a:ext cx="157163" cy="200025"/>
            </a:xfrm>
            <a:custGeom>
              <a:avLst/>
              <a:gdLst>
                <a:gd name="connsiteX0" fmla="*/ 0 w 157162"/>
                <a:gd name="connsiteY0" fmla="*/ 150110 h 200025"/>
                <a:gd name="connsiteX1" fmla="*/ 148500 w 157162"/>
                <a:gd name="connsiteY1" fmla="*/ 196943 h 200025"/>
                <a:gd name="connsiteX2" fmla="*/ 162118 w 157162"/>
                <a:gd name="connsiteY2" fmla="*/ 206400 h 200025"/>
                <a:gd name="connsiteX3" fmla="*/ 162118 w 157162"/>
                <a:gd name="connsiteY3" fmla="*/ 0 h 200025"/>
                <a:gd name="connsiteX4" fmla="*/ 148500 w 157162"/>
                <a:gd name="connsiteY4" fmla="*/ 9457 h 200025"/>
                <a:gd name="connsiteX5" fmla="*/ 0 w 157162"/>
                <a:gd name="connsiteY5" fmla="*/ 56291 h 200025"/>
                <a:gd name="connsiteX6" fmla="*/ 0 w 157162"/>
                <a:gd name="connsiteY6" fmla="*/ 15011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162" h="200025">
                  <a:moveTo>
                    <a:pt x="0" y="150110"/>
                  </a:moveTo>
                  <a:cubicBezTo>
                    <a:pt x="52852" y="150114"/>
                    <a:pt x="104521" y="166410"/>
                    <a:pt x="148500" y="196943"/>
                  </a:cubicBezTo>
                  <a:lnTo>
                    <a:pt x="162118" y="206400"/>
                  </a:lnTo>
                  <a:lnTo>
                    <a:pt x="162118" y="0"/>
                  </a:lnTo>
                  <a:lnTo>
                    <a:pt x="148500" y="9457"/>
                  </a:lnTo>
                  <a:cubicBezTo>
                    <a:pt x="104521" y="39991"/>
                    <a:pt x="52852" y="56286"/>
                    <a:pt x="0" y="56291"/>
                  </a:cubicBezTo>
                  <a:lnTo>
                    <a:pt x="0" y="150110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" name="Figura a mano libera: forma 45">
              <a:extLst>
                <a:ext uri="{FF2B5EF4-FFF2-40B4-BE49-F238E27FC236}">
                  <a16:creationId xmlns:a16="http://schemas.microsoft.com/office/drawing/2014/main" id="{B4BEF664-5553-B34F-4450-09A6DF6D09E7}"/>
                </a:ext>
              </a:extLst>
            </p:cNvPr>
            <p:cNvSpPr/>
            <p:nvPr/>
          </p:nvSpPr>
          <p:spPr>
            <a:xfrm>
              <a:off x="993899" y="2098350"/>
              <a:ext cx="7144" cy="35719"/>
            </a:xfrm>
            <a:custGeom>
              <a:avLst/>
              <a:gdLst>
                <a:gd name="connsiteX0" fmla="*/ 0 w 0"/>
                <a:gd name="connsiteY0" fmla="*/ 0 h 35718"/>
                <a:gd name="connsiteX1" fmla="*/ 0 w 0"/>
                <a:gd name="connsiteY1" fmla="*/ 37528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5718">
                  <a:moveTo>
                    <a:pt x="0" y="0"/>
                  </a:moveTo>
                  <a:lnTo>
                    <a:pt x="0" y="37528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" name="Figura a mano libera: forma 46">
              <a:extLst>
                <a:ext uri="{FF2B5EF4-FFF2-40B4-BE49-F238E27FC236}">
                  <a16:creationId xmlns:a16="http://schemas.microsoft.com/office/drawing/2014/main" id="{4AF9DE53-F0FA-BAC0-7CDF-7F43A80E5202}"/>
                </a:ext>
              </a:extLst>
            </p:cNvPr>
            <p:cNvSpPr/>
            <p:nvPr/>
          </p:nvSpPr>
          <p:spPr>
            <a:xfrm>
              <a:off x="795755" y="2164023"/>
              <a:ext cx="21431" cy="64294"/>
            </a:xfrm>
            <a:custGeom>
              <a:avLst/>
              <a:gdLst>
                <a:gd name="connsiteX0" fmla="*/ 0 w 21431"/>
                <a:gd name="connsiteY0" fmla="*/ 0 h 64293"/>
                <a:gd name="connsiteX1" fmla="*/ 27020 w 21431"/>
                <a:gd name="connsiteY1" fmla="*/ 65673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431" h="64293">
                  <a:moveTo>
                    <a:pt x="0" y="0"/>
                  </a:moveTo>
                  <a:cubicBezTo>
                    <a:pt x="-16" y="24823"/>
                    <a:pt x="9752" y="48565"/>
                    <a:pt x="27020" y="65673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7D67F83C-1863-8DE4-53FA-882FD6A37E69}"/>
              </a:ext>
            </a:extLst>
          </p:cNvPr>
          <p:cNvCxnSpPr>
            <a:cxnSpLocks/>
          </p:cNvCxnSpPr>
          <p:nvPr/>
        </p:nvCxnSpPr>
        <p:spPr>
          <a:xfrm>
            <a:off x="13953751" y="4918202"/>
            <a:ext cx="0" cy="868236"/>
          </a:xfrm>
          <a:prstGeom prst="line">
            <a:avLst/>
          </a:prstGeom>
          <a:ln w="28575">
            <a:solidFill>
              <a:srgbClr val="2F6D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1225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Dati tutore</a:t>
            </a:r>
            <a:endParaRPr lang="en-IT" dirty="0">
              <a:solidFill>
                <a:schemeClr val="bg1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D77C45E-9776-9549-799F-A3268A6E57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960000" y="1006485"/>
            <a:ext cx="10086068" cy="9069103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0EC4ABD-300A-BE40-42B9-4CBC4D06D0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19</a:t>
            </a:fld>
            <a:endParaRPr lang="en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BAB7F014-856C-61DC-A840-520A5F7FA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4532" y="2323703"/>
            <a:ext cx="6608948" cy="842942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948122-1FFD-D862-EC1F-9253E9700099}"/>
              </a:ext>
            </a:extLst>
          </p:cNvPr>
          <p:cNvSpPr txBox="1">
            <a:spLocks/>
          </p:cNvSpPr>
          <p:nvPr/>
        </p:nvSpPr>
        <p:spPr>
          <a:xfrm>
            <a:off x="14280821" y="6646480"/>
            <a:ext cx="3335663" cy="23887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/>
              <a:t>L’anagrafica del tutore, come quella del paziente, verrà precaricata dall’archivio anagrafico  ARCA utilizzando il codice fiscale inserito. La procedura non memorizzerà tali informazioni, garantendo l’anonimato dell’utente all’interno del processo.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50AA6C89-4DEE-D5DB-A205-302B34670E1D}"/>
              </a:ext>
            </a:extLst>
          </p:cNvPr>
          <p:cNvCxnSpPr>
            <a:cxnSpLocks/>
          </p:cNvCxnSpPr>
          <p:nvPr/>
        </p:nvCxnSpPr>
        <p:spPr>
          <a:xfrm>
            <a:off x="14082338" y="6646480"/>
            <a:ext cx="0" cy="2550643"/>
          </a:xfrm>
          <a:prstGeom prst="line">
            <a:avLst/>
          </a:prstGeom>
          <a:ln w="28575">
            <a:solidFill>
              <a:srgbClr val="2F6D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Elemento grafico 47">
            <a:extLst>
              <a:ext uri="{FF2B5EF4-FFF2-40B4-BE49-F238E27FC236}">
                <a16:creationId xmlns:a16="http://schemas.microsoft.com/office/drawing/2014/main" id="{5A6CB924-0839-CF48-94C3-5CBD4D71DC8D}"/>
              </a:ext>
            </a:extLst>
          </p:cNvPr>
          <p:cNvGrpSpPr>
            <a:grpSpLocks noChangeAspect="1"/>
          </p:cNvGrpSpPr>
          <p:nvPr/>
        </p:nvGrpSpPr>
        <p:grpSpPr>
          <a:xfrm>
            <a:off x="14280822" y="5734679"/>
            <a:ext cx="777333" cy="630270"/>
            <a:chOff x="723702" y="2013913"/>
            <a:chExt cx="264319" cy="214313"/>
          </a:xfrm>
          <a:noFill/>
        </p:grpSpPr>
        <p:sp>
          <p:nvSpPr>
            <p:cNvPr id="10" name="Figura a mano libera: forma 42">
              <a:extLst>
                <a:ext uri="{FF2B5EF4-FFF2-40B4-BE49-F238E27FC236}">
                  <a16:creationId xmlns:a16="http://schemas.microsoft.com/office/drawing/2014/main" id="{8325D505-1ED7-1C5C-739F-A8BA29C85169}"/>
                </a:ext>
              </a:extLst>
            </p:cNvPr>
            <p:cNvSpPr/>
            <p:nvPr/>
          </p:nvSpPr>
          <p:spPr>
            <a:xfrm>
              <a:off x="723702" y="2070204"/>
              <a:ext cx="71438" cy="92869"/>
            </a:xfrm>
            <a:custGeom>
              <a:avLst/>
              <a:gdLst>
                <a:gd name="connsiteX0" fmla="*/ 72053 w 71437"/>
                <a:gd name="connsiteY0" fmla="*/ 93819 h 92868"/>
                <a:gd name="connsiteX1" fmla="*/ 45033 w 71437"/>
                <a:gd name="connsiteY1" fmla="*/ 93819 h 92868"/>
                <a:gd name="connsiteX2" fmla="*/ 0 w 71437"/>
                <a:gd name="connsiteY2" fmla="*/ 46909 h 92868"/>
                <a:gd name="connsiteX3" fmla="*/ 45033 w 71437"/>
                <a:gd name="connsiteY3" fmla="*/ 0 h 92868"/>
                <a:gd name="connsiteX4" fmla="*/ 72053 w 71437"/>
                <a:gd name="connsiteY4" fmla="*/ 0 h 92868"/>
                <a:gd name="connsiteX5" fmla="*/ 72053 w 71437"/>
                <a:gd name="connsiteY5" fmla="*/ 93819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37" h="92868">
                  <a:moveTo>
                    <a:pt x="72053" y="93819"/>
                  </a:moveTo>
                  <a:lnTo>
                    <a:pt x="45033" y="93819"/>
                  </a:lnTo>
                  <a:cubicBezTo>
                    <a:pt x="20162" y="93819"/>
                    <a:pt x="0" y="72817"/>
                    <a:pt x="0" y="46909"/>
                  </a:cubicBezTo>
                  <a:cubicBezTo>
                    <a:pt x="0" y="21002"/>
                    <a:pt x="20162" y="0"/>
                    <a:pt x="45033" y="0"/>
                  </a:cubicBezTo>
                  <a:lnTo>
                    <a:pt x="72053" y="0"/>
                  </a:lnTo>
                  <a:lnTo>
                    <a:pt x="72053" y="93819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" name="Figura a mano libera: forma 43">
              <a:extLst>
                <a:ext uri="{FF2B5EF4-FFF2-40B4-BE49-F238E27FC236}">
                  <a16:creationId xmlns:a16="http://schemas.microsoft.com/office/drawing/2014/main" id="{BB290C11-94BD-F0C5-2525-3FFA2B8027FB}"/>
                </a:ext>
              </a:extLst>
            </p:cNvPr>
            <p:cNvSpPr/>
            <p:nvPr/>
          </p:nvSpPr>
          <p:spPr>
            <a:xfrm>
              <a:off x="795755" y="2013913"/>
              <a:ext cx="157163" cy="200025"/>
            </a:xfrm>
            <a:custGeom>
              <a:avLst/>
              <a:gdLst>
                <a:gd name="connsiteX0" fmla="*/ 0 w 157162"/>
                <a:gd name="connsiteY0" fmla="*/ 150110 h 200025"/>
                <a:gd name="connsiteX1" fmla="*/ 148500 w 157162"/>
                <a:gd name="connsiteY1" fmla="*/ 196943 h 200025"/>
                <a:gd name="connsiteX2" fmla="*/ 162118 w 157162"/>
                <a:gd name="connsiteY2" fmla="*/ 206400 h 200025"/>
                <a:gd name="connsiteX3" fmla="*/ 162118 w 157162"/>
                <a:gd name="connsiteY3" fmla="*/ 0 h 200025"/>
                <a:gd name="connsiteX4" fmla="*/ 148500 w 157162"/>
                <a:gd name="connsiteY4" fmla="*/ 9457 h 200025"/>
                <a:gd name="connsiteX5" fmla="*/ 0 w 157162"/>
                <a:gd name="connsiteY5" fmla="*/ 56291 h 200025"/>
                <a:gd name="connsiteX6" fmla="*/ 0 w 157162"/>
                <a:gd name="connsiteY6" fmla="*/ 15011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162" h="200025">
                  <a:moveTo>
                    <a:pt x="0" y="150110"/>
                  </a:moveTo>
                  <a:cubicBezTo>
                    <a:pt x="52852" y="150114"/>
                    <a:pt x="104521" y="166410"/>
                    <a:pt x="148500" y="196943"/>
                  </a:cubicBezTo>
                  <a:lnTo>
                    <a:pt x="162118" y="206400"/>
                  </a:lnTo>
                  <a:lnTo>
                    <a:pt x="162118" y="0"/>
                  </a:lnTo>
                  <a:lnTo>
                    <a:pt x="148500" y="9457"/>
                  </a:lnTo>
                  <a:cubicBezTo>
                    <a:pt x="104521" y="39991"/>
                    <a:pt x="52852" y="56286"/>
                    <a:pt x="0" y="56291"/>
                  </a:cubicBezTo>
                  <a:lnTo>
                    <a:pt x="0" y="150110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" name="Figura a mano libera: forma 45">
              <a:extLst>
                <a:ext uri="{FF2B5EF4-FFF2-40B4-BE49-F238E27FC236}">
                  <a16:creationId xmlns:a16="http://schemas.microsoft.com/office/drawing/2014/main" id="{FA651767-8E08-CF4D-6211-A0B5417D36D7}"/>
                </a:ext>
              </a:extLst>
            </p:cNvPr>
            <p:cNvSpPr/>
            <p:nvPr/>
          </p:nvSpPr>
          <p:spPr>
            <a:xfrm>
              <a:off x="993899" y="2098350"/>
              <a:ext cx="7144" cy="35719"/>
            </a:xfrm>
            <a:custGeom>
              <a:avLst/>
              <a:gdLst>
                <a:gd name="connsiteX0" fmla="*/ 0 w 0"/>
                <a:gd name="connsiteY0" fmla="*/ 0 h 35718"/>
                <a:gd name="connsiteX1" fmla="*/ 0 w 0"/>
                <a:gd name="connsiteY1" fmla="*/ 37528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5718">
                  <a:moveTo>
                    <a:pt x="0" y="0"/>
                  </a:moveTo>
                  <a:lnTo>
                    <a:pt x="0" y="37528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" name="Figura a mano libera: forma 46">
              <a:extLst>
                <a:ext uri="{FF2B5EF4-FFF2-40B4-BE49-F238E27FC236}">
                  <a16:creationId xmlns:a16="http://schemas.microsoft.com/office/drawing/2014/main" id="{ABB3A80D-115D-FD6A-70B4-8B85FBA1F791}"/>
                </a:ext>
              </a:extLst>
            </p:cNvPr>
            <p:cNvSpPr/>
            <p:nvPr/>
          </p:nvSpPr>
          <p:spPr>
            <a:xfrm>
              <a:off x="795755" y="2164023"/>
              <a:ext cx="21431" cy="64294"/>
            </a:xfrm>
            <a:custGeom>
              <a:avLst/>
              <a:gdLst>
                <a:gd name="connsiteX0" fmla="*/ 0 w 21431"/>
                <a:gd name="connsiteY0" fmla="*/ 0 h 64293"/>
                <a:gd name="connsiteX1" fmla="*/ 27020 w 21431"/>
                <a:gd name="connsiteY1" fmla="*/ 65673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431" h="64293">
                  <a:moveTo>
                    <a:pt x="0" y="0"/>
                  </a:moveTo>
                  <a:cubicBezTo>
                    <a:pt x="-16" y="24823"/>
                    <a:pt x="9752" y="48565"/>
                    <a:pt x="27020" y="65673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15" name="Rettangolo 14">
            <a:extLst>
              <a:ext uri="{FF2B5EF4-FFF2-40B4-BE49-F238E27FC236}">
                <a16:creationId xmlns:a16="http://schemas.microsoft.com/office/drawing/2014/main" id="{A3D850B7-7E41-4ACA-6D50-E51FF179206D}"/>
              </a:ext>
            </a:extLst>
          </p:cNvPr>
          <p:cNvSpPr/>
          <p:nvPr/>
        </p:nvSpPr>
        <p:spPr>
          <a:xfrm>
            <a:off x="59550" y="978885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piè di pagina 1">
            <a:extLst>
              <a:ext uri="{FF2B5EF4-FFF2-40B4-BE49-F238E27FC236}">
                <a16:creationId xmlns:a16="http://schemas.microsoft.com/office/drawing/2014/main" id="{9BB09D14-B616-379C-9E3C-DF629D7D6E79}"/>
              </a:ext>
            </a:extLst>
          </p:cNvPr>
          <p:cNvSpPr txBox="1">
            <a:spLocks/>
          </p:cNvSpPr>
          <p:nvPr/>
        </p:nvSpPr>
        <p:spPr>
          <a:xfrm>
            <a:off x="1085850" y="885041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kern="1200" baseline="0">
                <a:solidFill>
                  <a:srgbClr val="2F6DD5"/>
                </a:solidFill>
                <a:latin typeface="Titillium Web SemiBold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>
                <a:solidFill>
                  <a:schemeClr val="bg1"/>
                </a:solidFill>
              </a:rPr>
              <a:t>Tutore</a:t>
            </a:r>
            <a:endParaRPr lang="en-IT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835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1BF5B7D2-433A-7011-1151-0E686BB3C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12" y="890419"/>
            <a:ext cx="10268573" cy="11366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it-IT" dirty="0"/>
              <a:t>Principali novità della riforma</a:t>
            </a:r>
          </a:p>
        </p:txBody>
      </p:sp>
      <p:sp>
        <p:nvSpPr>
          <p:cNvPr id="12" name="Segnaposto testo 2">
            <a:extLst>
              <a:ext uri="{FF2B5EF4-FFF2-40B4-BE49-F238E27FC236}">
                <a16:creationId xmlns:a16="http://schemas.microsoft.com/office/drawing/2014/main" id="{89612DC5-C0A1-498A-64F6-4FBD87285E42}"/>
              </a:ext>
            </a:extLst>
          </p:cNvPr>
          <p:cNvSpPr txBox="1">
            <a:spLocks/>
          </p:cNvSpPr>
          <p:nvPr/>
        </p:nvSpPr>
        <p:spPr>
          <a:xfrm>
            <a:off x="5691360" y="3700838"/>
            <a:ext cx="3096000" cy="148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>
                <a:solidFill>
                  <a:srgbClr val="2F6DD5"/>
                </a:solidFill>
              </a:rPr>
              <a:t>Certificato introduttivo </a:t>
            </a:r>
            <a:br>
              <a:rPr lang="it-IT" sz="2000" b="1" dirty="0">
                <a:solidFill>
                  <a:srgbClr val="2F6DD5"/>
                </a:solidFill>
              </a:rPr>
            </a:br>
            <a:r>
              <a:rPr lang="it-IT" sz="2000" b="1" dirty="0">
                <a:solidFill>
                  <a:srgbClr val="2F6DD5"/>
                </a:solidFill>
              </a:rPr>
              <a:t>con valenza di domanda. </a:t>
            </a:r>
            <a:br>
              <a:rPr lang="it-IT" sz="2000" dirty="0"/>
            </a:br>
            <a:r>
              <a:rPr lang="it-IT" sz="2000" dirty="0"/>
              <a:t>Stabilisce quindi la data </a:t>
            </a:r>
            <a:br>
              <a:rPr lang="it-IT" sz="2000" dirty="0"/>
            </a:br>
            <a:r>
              <a:rPr lang="it-IT" sz="2000" dirty="0"/>
              <a:t>di decorrenza dell’eventuale prestazione economica. Il certificato introduttivo viene inviato a FSE </a:t>
            </a:r>
          </a:p>
        </p:txBody>
      </p: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FE693B17-447F-8C73-368C-F9AEC14C1186}"/>
              </a:ext>
            </a:extLst>
          </p:cNvPr>
          <p:cNvCxnSpPr>
            <a:cxnSpLocks/>
          </p:cNvCxnSpPr>
          <p:nvPr/>
        </p:nvCxnSpPr>
        <p:spPr>
          <a:xfrm>
            <a:off x="5833715" y="3551419"/>
            <a:ext cx="2700000" cy="0"/>
          </a:xfrm>
          <a:prstGeom prst="line">
            <a:avLst/>
          </a:prstGeom>
          <a:ln w="28575" cap="rnd">
            <a:solidFill>
              <a:srgbClr val="2F6DD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egnaposto testo 2">
            <a:extLst>
              <a:ext uri="{FF2B5EF4-FFF2-40B4-BE49-F238E27FC236}">
                <a16:creationId xmlns:a16="http://schemas.microsoft.com/office/drawing/2014/main" id="{83C08C2A-159C-38F4-66AE-12299D1D99AC}"/>
              </a:ext>
            </a:extLst>
          </p:cNvPr>
          <p:cNvSpPr txBox="1">
            <a:spLocks/>
          </p:cNvSpPr>
          <p:nvPr/>
        </p:nvSpPr>
        <p:spPr>
          <a:xfrm>
            <a:off x="9779736" y="3699911"/>
            <a:ext cx="3096000" cy="148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>
                <a:solidFill>
                  <a:srgbClr val="2F6DD5"/>
                </a:solidFill>
              </a:rPr>
              <a:t>Abilitazione alla redazione </a:t>
            </a:r>
            <a:br>
              <a:rPr lang="it-IT" sz="2000" b="1" dirty="0">
                <a:solidFill>
                  <a:srgbClr val="2F6DD5"/>
                </a:solidFill>
              </a:rPr>
            </a:br>
            <a:r>
              <a:rPr lang="it-IT" sz="2000" b="1" dirty="0">
                <a:solidFill>
                  <a:srgbClr val="2F6DD5"/>
                </a:solidFill>
              </a:rPr>
              <a:t>dei certificati introduttivi </a:t>
            </a:r>
            <a:br>
              <a:rPr lang="it-IT" sz="2000" b="1" dirty="0">
                <a:solidFill>
                  <a:srgbClr val="2F6DD5"/>
                </a:solidFill>
              </a:rPr>
            </a:br>
            <a:r>
              <a:rPr lang="it-IT" sz="2000" dirty="0"/>
              <a:t>per medici delle strutture ospedaliere, IRCCS, centri diagnosi e cura malattie rare</a:t>
            </a:r>
            <a:endParaRPr lang="it-IT" sz="2000" b="1" dirty="0">
              <a:solidFill>
                <a:srgbClr val="2F6DD5"/>
              </a:solidFill>
            </a:endParaRPr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42CE6A5B-C269-9D36-DB6B-96E0B39FA61D}"/>
              </a:ext>
            </a:extLst>
          </p:cNvPr>
          <p:cNvCxnSpPr>
            <a:cxnSpLocks/>
          </p:cNvCxnSpPr>
          <p:nvPr/>
        </p:nvCxnSpPr>
        <p:spPr>
          <a:xfrm>
            <a:off x="9922091" y="3550492"/>
            <a:ext cx="2700000" cy="0"/>
          </a:xfrm>
          <a:prstGeom prst="line">
            <a:avLst/>
          </a:prstGeom>
          <a:ln w="28575" cap="rnd">
            <a:solidFill>
              <a:srgbClr val="2F6DD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7F5C23C7-18F0-C895-5FEE-A5ACB04A51DF}"/>
              </a:ext>
            </a:extLst>
          </p:cNvPr>
          <p:cNvGrpSpPr/>
          <p:nvPr/>
        </p:nvGrpSpPr>
        <p:grpSpPr>
          <a:xfrm>
            <a:off x="9921268" y="2603874"/>
            <a:ext cx="776366" cy="771324"/>
            <a:chOff x="2987635" y="4147676"/>
            <a:chExt cx="481554" cy="478426"/>
          </a:xfrm>
        </p:grpSpPr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8401B13C-8636-66EB-BF0D-D0487ACFB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568" y="4534712"/>
              <a:ext cx="161690" cy="91390"/>
            </a:xfrm>
            <a:custGeom>
              <a:avLst/>
              <a:gdLst>
                <a:gd name="T0" fmla="*/ 200 w 200"/>
                <a:gd name="T1" fmla="*/ 115 h 115"/>
                <a:gd name="T2" fmla="*/ 200 w 200"/>
                <a:gd name="T3" fmla="*/ 115 h 115"/>
                <a:gd name="T4" fmla="*/ 0 w 200"/>
                <a:gd name="T5" fmla="*/ 115 h 115"/>
                <a:gd name="T6" fmla="*/ 20 w 200"/>
                <a:gd name="T7" fmla="*/ 0 h 115"/>
                <a:gd name="T8" fmla="*/ 180 w 200"/>
                <a:gd name="T9" fmla="*/ 0 h 115"/>
                <a:gd name="T10" fmla="*/ 200 w 200"/>
                <a:gd name="T11" fmla="*/ 115 h 115"/>
                <a:gd name="T12" fmla="*/ 200 w 200"/>
                <a:gd name="T13" fmla="*/ 115 h 115"/>
                <a:gd name="T14" fmla="*/ 200 w 200"/>
                <a:gd name="T1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115">
                  <a:moveTo>
                    <a:pt x="200" y="115"/>
                  </a:moveTo>
                  <a:lnTo>
                    <a:pt x="200" y="115"/>
                  </a:lnTo>
                  <a:lnTo>
                    <a:pt x="0" y="115"/>
                  </a:lnTo>
                  <a:lnTo>
                    <a:pt x="20" y="0"/>
                  </a:lnTo>
                  <a:lnTo>
                    <a:pt x="180" y="0"/>
                  </a:lnTo>
                  <a:lnTo>
                    <a:pt x="200" y="115"/>
                  </a:lnTo>
                  <a:lnTo>
                    <a:pt x="200" y="115"/>
                  </a:lnTo>
                  <a:lnTo>
                    <a:pt x="200" y="115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768C8009-57E0-6657-5995-8EF197FC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0115" y="4626101"/>
              <a:ext cx="256594" cy="0"/>
            </a:xfrm>
            <a:custGeom>
              <a:avLst/>
              <a:gdLst>
                <a:gd name="T0" fmla="*/ 0 w 320"/>
                <a:gd name="T1" fmla="*/ 0 w 320"/>
                <a:gd name="T2" fmla="*/ 320 w 3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44C8FF91-1C7D-5A3A-BE07-6864D6258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35" y="4225392"/>
              <a:ext cx="481554" cy="309319"/>
            </a:xfrm>
            <a:custGeom>
              <a:avLst/>
              <a:gdLst>
                <a:gd name="T0" fmla="*/ 520 w 600"/>
                <a:gd name="T1" fmla="*/ 0 h 384"/>
                <a:gd name="T2" fmla="*/ 520 w 600"/>
                <a:gd name="T3" fmla="*/ 0 h 384"/>
                <a:gd name="T4" fmla="*/ 600 w 600"/>
                <a:gd name="T5" fmla="*/ 77 h 384"/>
                <a:gd name="T6" fmla="*/ 600 w 600"/>
                <a:gd name="T7" fmla="*/ 307 h 384"/>
                <a:gd name="T8" fmla="*/ 520 w 600"/>
                <a:gd name="T9" fmla="*/ 384 h 384"/>
                <a:gd name="T10" fmla="*/ 80 w 600"/>
                <a:gd name="T11" fmla="*/ 384 h 384"/>
                <a:gd name="T12" fmla="*/ 0 w 600"/>
                <a:gd name="T13" fmla="*/ 307 h 384"/>
                <a:gd name="T14" fmla="*/ 0 w 600"/>
                <a:gd name="T15" fmla="*/ 77 h 384"/>
                <a:gd name="T16" fmla="*/ 80 w 600"/>
                <a:gd name="T17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0" h="384">
                  <a:moveTo>
                    <a:pt x="520" y="0"/>
                  </a:moveTo>
                  <a:lnTo>
                    <a:pt x="520" y="0"/>
                  </a:lnTo>
                  <a:cubicBezTo>
                    <a:pt x="564" y="0"/>
                    <a:pt x="600" y="35"/>
                    <a:pt x="600" y="77"/>
                  </a:cubicBezTo>
                  <a:lnTo>
                    <a:pt x="600" y="307"/>
                  </a:lnTo>
                  <a:cubicBezTo>
                    <a:pt x="600" y="350"/>
                    <a:pt x="564" y="384"/>
                    <a:pt x="520" y="384"/>
                  </a:cubicBezTo>
                  <a:lnTo>
                    <a:pt x="80" y="384"/>
                  </a:lnTo>
                  <a:cubicBezTo>
                    <a:pt x="36" y="384"/>
                    <a:pt x="0" y="350"/>
                    <a:pt x="0" y="307"/>
                  </a:cubicBezTo>
                  <a:lnTo>
                    <a:pt x="0" y="77"/>
                  </a:lnTo>
                  <a:cubicBezTo>
                    <a:pt x="0" y="35"/>
                    <a:pt x="36" y="0"/>
                    <a:pt x="80" y="0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444D549B-E74B-01A5-4E01-63BA9E2B2BCB}"/>
                </a:ext>
              </a:extLst>
            </p:cNvPr>
            <p:cNvGrpSpPr/>
            <p:nvPr/>
          </p:nvGrpSpPr>
          <p:grpSpPr>
            <a:xfrm>
              <a:off x="3113430" y="4147676"/>
              <a:ext cx="222934" cy="295298"/>
              <a:chOff x="814577" y="3722078"/>
              <a:chExt cx="477130" cy="476027"/>
            </a:xfrm>
          </p:grpSpPr>
          <p:sp>
            <p:nvSpPr>
              <p:cNvPr id="40" name="Freeform 26">
                <a:extLst>
                  <a:ext uri="{FF2B5EF4-FFF2-40B4-BE49-F238E27FC236}">
                    <a16:creationId xmlns:a16="http://schemas.microsoft.com/office/drawing/2014/main" id="{7C15C015-047C-712B-D904-10B86555B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77" y="3722078"/>
                <a:ext cx="477130" cy="476027"/>
              </a:xfrm>
              <a:custGeom>
                <a:avLst/>
                <a:gdLst>
                  <a:gd name="T0" fmla="*/ 20 w 351"/>
                  <a:gd name="T1" fmla="*/ 0 h 350"/>
                  <a:gd name="T2" fmla="*/ 20 w 351"/>
                  <a:gd name="T3" fmla="*/ 0 h 350"/>
                  <a:gd name="T4" fmla="*/ 331 w 351"/>
                  <a:gd name="T5" fmla="*/ 0 h 350"/>
                  <a:gd name="T6" fmla="*/ 351 w 351"/>
                  <a:gd name="T7" fmla="*/ 20 h 350"/>
                  <a:gd name="T8" fmla="*/ 351 w 351"/>
                  <a:gd name="T9" fmla="*/ 330 h 350"/>
                  <a:gd name="T10" fmla="*/ 331 w 351"/>
                  <a:gd name="T11" fmla="*/ 350 h 350"/>
                  <a:gd name="T12" fmla="*/ 20 w 351"/>
                  <a:gd name="T13" fmla="*/ 350 h 350"/>
                  <a:gd name="T14" fmla="*/ 0 w 351"/>
                  <a:gd name="T15" fmla="*/ 330 h 350"/>
                  <a:gd name="T16" fmla="*/ 0 w 351"/>
                  <a:gd name="T17" fmla="*/ 20 h 350"/>
                  <a:gd name="T18" fmla="*/ 20 w 351"/>
                  <a:gd name="T19" fmla="*/ 0 h 350"/>
                  <a:gd name="T20" fmla="*/ 20 w 351"/>
                  <a:gd name="T21" fmla="*/ 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1" h="350">
                    <a:moveTo>
                      <a:pt x="20" y="0"/>
                    </a:moveTo>
                    <a:lnTo>
                      <a:pt x="20" y="0"/>
                    </a:lnTo>
                    <a:lnTo>
                      <a:pt x="331" y="0"/>
                    </a:lnTo>
                    <a:cubicBezTo>
                      <a:pt x="342" y="0"/>
                      <a:pt x="351" y="8"/>
                      <a:pt x="351" y="20"/>
                    </a:cubicBezTo>
                    <a:lnTo>
                      <a:pt x="351" y="330"/>
                    </a:lnTo>
                    <a:cubicBezTo>
                      <a:pt x="351" y="341"/>
                      <a:pt x="342" y="350"/>
                      <a:pt x="331" y="350"/>
                    </a:cubicBezTo>
                    <a:lnTo>
                      <a:pt x="20" y="350"/>
                    </a:lnTo>
                    <a:cubicBezTo>
                      <a:pt x="9" y="350"/>
                      <a:pt x="0" y="341"/>
                      <a:pt x="0" y="330"/>
                    </a:cubicBezTo>
                    <a:lnTo>
                      <a:pt x="0" y="20"/>
                    </a:lnTo>
                    <a:cubicBezTo>
                      <a:pt x="0" y="8"/>
                      <a:pt x="9" y="0"/>
                      <a:pt x="20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4" name="Freeform 27">
                <a:extLst>
                  <a:ext uri="{FF2B5EF4-FFF2-40B4-BE49-F238E27FC236}">
                    <a16:creationId xmlns:a16="http://schemas.microsoft.com/office/drawing/2014/main" id="{2D19287A-76F1-ABDF-8DFE-187EE00F0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080" y="3838721"/>
                <a:ext cx="237006" cy="0"/>
              </a:xfrm>
              <a:custGeom>
                <a:avLst/>
                <a:gdLst>
                  <a:gd name="T0" fmla="*/ 0 w 175"/>
                  <a:gd name="T1" fmla="*/ 0 w 175"/>
                  <a:gd name="T2" fmla="*/ 175 w 17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5">
                    <a:moveTo>
                      <a:pt x="0" y="0"/>
                    </a:moveTo>
                    <a:lnTo>
                      <a:pt x="0" y="0"/>
                    </a:lnTo>
                    <a:lnTo>
                      <a:pt x="175" y="0"/>
                    </a:lnTo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5" name="Freeform 28">
                <a:extLst>
                  <a:ext uri="{FF2B5EF4-FFF2-40B4-BE49-F238E27FC236}">
                    <a16:creationId xmlns:a16="http://schemas.microsoft.com/office/drawing/2014/main" id="{71551219-AE47-418E-3351-46A4A9403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080" y="3958516"/>
                <a:ext cx="237006" cy="0"/>
              </a:xfrm>
              <a:custGeom>
                <a:avLst/>
                <a:gdLst>
                  <a:gd name="T0" fmla="*/ 0 w 175"/>
                  <a:gd name="T1" fmla="*/ 0 w 175"/>
                  <a:gd name="T2" fmla="*/ 175 w 17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5">
                    <a:moveTo>
                      <a:pt x="0" y="0"/>
                    </a:moveTo>
                    <a:lnTo>
                      <a:pt x="0" y="0"/>
                    </a:lnTo>
                    <a:lnTo>
                      <a:pt x="175" y="0"/>
                    </a:lnTo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id="{60D87554-C363-D58B-4CE0-713776E15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080" y="4078311"/>
                <a:ext cx="90436" cy="0"/>
              </a:xfrm>
              <a:custGeom>
                <a:avLst/>
                <a:gdLst>
                  <a:gd name="T0" fmla="*/ 0 w 66"/>
                  <a:gd name="T1" fmla="*/ 0 w 66"/>
                  <a:gd name="T2" fmla="*/ 66 w 6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0" y="0"/>
                    </a:lnTo>
                    <a:lnTo>
                      <a:pt x="66" y="0"/>
                    </a:lnTo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</p:grpSp>
      <p:grpSp>
        <p:nvGrpSpPr>
          <p:cNvPr id="83" name="Group 19">
            <a:extLst>
              <a:ext uri="{FF2B5EF4-FFF2-40B4-BE49-F238E27FC236}">
                <a16:creationId xmlns:a16="http://schemas.microsoft.com/office/drawing/2014/main" id="{1F77EC92-2776-B489-643F-06AC214306D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42760" y="2706646"/>
            <a:ext cx="635962" cy="623410"/>
            <a:chOff x="617" y="380"/>
            <a:chExt cx="152" cy="149"/>
          </a:xfrm>
        </p:grpSpPr>
        <p:sp>
          <p:nvSpPr>
            <p:cNvPr id="85" name="Freeform 20">
              <a:extLst>
                <a:ext uri="{FF2B5EF4-FFF2-40B4-BE49-F238E27FC236}">
                  <a16:creationId xmlns:a16="http://schemas.microsoft.com/office/drawing/2014/main" id="{C311D804-DCE9-9FFB-A9DB-C27D15082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" y="383"/>
              <a:ext cx="143" cy="146"/>
            </a:xfrm>
            <a:custGeom>
              <a:avLst/>
              <a:gdLst>
                <a:gd name="T0" fmla="*/ 305 w 308"/>
                <a:gd name="T1" fmla="*/ 109 h 308"/>
                <a:gd name="T2" fmla="*/ 305 w 308"/>
                <a:gd name="T3" fmla="*/ 109 h 308"/>
                <a:gd name="T4" fmla="*/ 297 w 308"/>
                <a:gd name="T5" fmla="*/ 122 h 308"/>
                <a:gd name="T6" fmla="*/ 283 w 308"/>
                <a:gd name="T7" fmla="*/ 135 h 308"/>
                <a:gd name="T8" fmla="*/ 274 w 308"/>
                <a:gd name="T9" fmla="*/ 154 h 308"/>
                <a:gd name="T10" fmla="*/ 283 w 308"/>
                <a:gd name="T11" fmla="*/ 174 h 308"/>
                <a:gd name="T12" fmla="*/ 297 w 308"/>
                <a:gd name="T13" fmla="*/ 187 h 308"/>
                <a:gd name="T14" fmla="*/ 304 w 308"/>
                <a:gd name="T15" fmla="*/ 216 h 308"/>
                <a:gd name="T16" fmla="*/ 278 w 308"/>
                <a:gd name="T17" fmla="*/ 233 h 308"/>
                <a:gd name="T18" fmla="*/ 259 w 308"/>
                <a:gd name="T19" fmla="*/ 232 h 308"/>
                <a:gd name="T20" fmla="*/ 239 w 308"/>
                <a:gd name="T21" fmla="*/ 239 h 308"/>
                <a:gd name="T22" fmla="*/ 231 w 308"/>
                <a:gd name="T23" fmla="*/ 259 h 308"/>
                <a:gd name="T24" fmla="*/ 232 w 308"/>
                <a:gd name="T25" fmla="*/ 278 h 308"/>
                <a:gd name="T26" fmla="*/ 216 w 308"/>
                <a:gd name="T27" fmla="*/ 304 h 308"/>
                <a:gd name="T28" fmla="*/ 186 w 308"/>
                <a:gd name="T29" fmla="*/ 297 h 308"/>
                <a:gd name="T30" fmla="*/ 174 w 308"/>
                <a:gd name="T31" fmla="*/ 283 h 308"/>
                <a:gd name="T32" fmla="*/ 154 w 308"/>
                <a:gd name="T33" fmla="*/ 275 h 308"/>
                <a:gd name="T34" fmla="*/ 134 w 308"/>
                <a:gd name="T35" fmla="*/ 283 h 308"/>
                <a:gd name="T36" fmla="*/ 122 w 308"/>
                <a:gd name="T37" fmla="*/ 297 h 308"/>
                <a:gd name="T38" fmla="*/ 92 w 308"/>
                <a:gd name="T39" fmla="*/ 304 h 308"/>
                <a:gd name="T40" fmla="*/ 76 w 308"/>
                <a:gd name="T41" fmla="*/ 278 h 308"/>
                <a:gd name="T42" fmla="*/ 77 w 308"/>
                <a:gd name="T43" fmla="*/ 259 h 308"/>
                <a:gd name="T44" fmla="*/ 69 w 308"/>
                <a:gd name="T45" fmla="*/ 239 h 308"/>
                <a:gd name="T46" fmla="*/ 49 w 308"/>
                <a:gd name="T47" fmla="*/ 232 h 308"/>
                <a:gd name="T48" fmla="*/ 30 w 308"/>
                <a:gd name="T49" fmla="*/ 233 h 308"/>
                <a:gd name="T50" fmla="*/ 4 w 308"/>
                <a:gd name="T51" fmla="*/ 216 h 308"/>
                <a:gd name="T52" fmla="*/ 11 w 308"/>
                <a:gd name="T53" fmla="*/ 187 h 308"/>
                <a:gd name="T54" fmla="*/ 25 w 308"/>
                <a:gd name="T55" fmla="*/ 174 h 308"/>
                <a:gd name="T56" fmla="*/ 34 w 308"/>
                <a:gd name="T57" fmla="*/ 154 h 308"/>
                <a:gd name="T58" fmla="*/ 25 w 308"/>
                <a:gd name="T59" fmla="*/ 135 h 308"/>
                <a:gd name="T60" fmla="*/ 11 w 308"/>
                <a:gd name="T61" fmla="*/ 122 h 308"/>
                <a:gd name="T62" fmla="*/ 4 w 308"/>
                <a:gd name="T63" fmla="*/ 92 h 308"/>
                <a:gd name="T64" fmla="*/ 30 w 308"/>
                <a:gd name="T65" fmla="*/ 76 h 308"/>
                <a:gd name="T66" fmla="*/ 49 w 308"/>
                <a:gd name="T67" fmla="*/ 77 h 308"/>
                <a:gd name="T68" fmla="*/ 69 w 308"/>
                <a:gd name="T69" fmla="*/ 69 h 308"/>
                <a:gd name="T70" fmla="*/ 77 w 308"/>
                <a:gd name="T71" fmla="*/ 49 h 308"/>
                <a:gd name="T72" fmla="*/ 76 w 308"/>
                <a:gd name="T73" fmla="*/ 30 h 308"/>
                <a:gd name="T74" fmla="*/ 92 w 308"/>
                <a:gd name="T75" fmla="*/ 5 h 308"/>
                <a:gd name="T76" fmla="*/ 122 w 308"/>
                <a:gd name="T77" fmla="*/ 11 h 308"/>
                <a:gd name="T78" fmla="*/ 134 w 308"/>
                <a:gd name="T79" fmla="*/ 25 h 308"/>
                <a:gd name="T80" fmla="*/ 154 w 308"/>
                <a:gd name="T81" fmla="*/ 34 h 308"/>
                <a:gd name="T82" fmla="*/ 174 w 308"/>
                <a:gd name="T83" fmla="*/ 25 h 308"/>
                <a:gd name="T84" fmla="*/ 186 w 308"/>
                <a:gd name="T85" fmla="*/ 11 h 308"/>
                <a:gd name="T86" fmla="*/ 216 w 308"/>
                <a:gd name="T87" fmla="*/ 5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8" h="308">
                  <a:moveTo>
                    <a:pt x="305" y="109"/>
                  </a:moveTo>
                  <a:lnTo>
                    <a:pt x="305" y="109"/>
                  </a:lnTo>
                  <a:cubicBezTo>
                    <a:pt x="303" y="114"/>
                    <a:pt x="301" y="119"/>
                    <a:pt x="297" y="122"/>
                  </a:cubicBezTo>
                  <a:lnTo>
                    <a:pt x="283" y="135"/>
                  </a:lnTo>
                  <a:cubicBezTo>
                    <a:pt x="277" y="140"/>
                    <a:pt x="274" y="147"/>
                    <a:pt x="274" y="154"/>
                  </a:cubicBezTo>
                  <a:cubicBezTo>
                    <a:pt x="274" y="162"/>
                    <a:pt x="277" y="169"/>
                    <a:pt x="283" y="174"/>
                  </a:cubicBezTo>
                  <a:lnTo>
                    <a:pt x="297" y="187"/>
                  </a:lnTo>
                  <a:cubicBezTo>
                    <a:pt x="305" y="194"/>
                    <a:pt x="308" y="206"/>
                    <a:pt x="304" y="216"/>
                  </a:cubicBezTo>
                  <a:cubicBezTo>
                    <a:pt x="299" y="227"/>
                    <a:pt x="289" y="233"/>
                    <a:pt x="278" y="233"/>
                  </a:cubicBezTo>
                  <a:lnTo>
                    <a:pt x="259" y="232"/>
                  </a:lnTo>
                  <a:cubicBezTo>
                    <a:pt x="252" y="231"/>
                    <a:pt x="244" y="234"/>
                    <a:pt x="239" y="239"/>
                  </a:cubicBezTo>
                  <a:cubicBezTo>
                    <a:pt x="234" y="245"/>
                    <a:pt x="231" y="252"/>
                    <a:pt x="231" y="259"/>
                  </a:cubicBezTo>
                  <a:lnTo>
                    <a:pt x="232" y="278"/>
                  </a:lnTo>
                  <a:cubicBezTo>
                    <a:pt x="233" y="289"/>
                    <a:pt x="226" y="300"/>
                    <a:pt x="216" y="304"/>
                  </a:cubicBezTo>
                  <a:cubicBezTo>
                    <a:pt x="206" y="308"/>
                    <a:pt x="194" y="306"/>
                    <a:pt x="186" y="297"/>
                  </a:cubicBezTo>
                  <a:lnTo>
                    <a:pt x="174" y="283"/>
                  </a:lnTo>
                  <a:cubicBezTo>
                    <a:pt x="169" y="278"/>
                    <a:pt x="161" y="275"/>
                    <a:pt x="154" y="275"/>
                  </a:cubicBezTo>
                  <a:cubicBezTo>
                    <a:pt x="146" y="275"/>
                    <a:pt x="139" y="278"/>
                    <a:pt x="134" y="283"/>
                  </a:cubicBezTo>
                  <a:lnTo>
                    <a:pt x="122" y="297"/>
                  </a:lnTo>
                  <a:cubicBezTo>
                    <a:pt x="114" y="306"/>
                    <a:pt x="102" y="308"/>
                    <a:pt x="92" y="304"/>
                  </a:cubicBezTo>
                  <a:cubicBezTo>
                    <a:pt x="82" y="300"/>
                    <a:pt x="75" y="289"/>
                    <a:pt x="76" y="278"/>
                  </a:cubicBezTo>
                  <a:lnTo>
                    <a:pt x="77" y="259"/>
                  </a:lnTo>
                  <a:cubicBezTo>
                    <a:pt x="77" y="252"/>
                    <a:pt x="74" y="245"/>
                    <a:pt x="69" y="239"/>
                  </a:cubicBezTo>
                  <a:cubicBezTo>
                    <a:pt x="64" y="234"/>
                    <a:pt x="56" y="231"/>
                    <a:pt x="49" y="232"/>
                  </a:cubicBezTo>
                  <a:lnTo>
                    <a:pt x="30" y="233"/>
                  </a:lnTo>
                  <a:cubicBezTo>
                    <a:pt x="19" y="233"/>
                    <a:pt x="9" y="227"/>
                    <a:pt x="4" y="216"/>
                  </a:cubicBezTo>
                  <a:cubicBezTo>
                    <a:pt x="0" y="206"/>
                    <a:pt x="3" y="194"/>
                    <a:pt x="11" y="187"/>
                  </a:cubicBezTo>
                  <a:lnTo>
                    <a:pt x="25" y="174"/>
                  </a:lnTo>
                  <a:cubicBezTo>
                    <a:pt x="31" y="169"/>
                    <a:pt x="34" y="162"/>
                    <a:pt x="34" y="154"/>
                  </a:cubicBezTo>
                  <a:cubicBezTo>
                    <a:pt x="34" y="147"/>
                    <a:pt x="31" y="140"/>
                    <a:pt x="25" y="135"/>
                  </a:cubicBezTo>
                  <a:lnTo>
                    <a:pt x="11" y="122"/>
                  </a:lnTo>
                  <a:cubicBezTo>
                    <a:pt x="3" y="115"/>
                    <a:pt x="0" y="103"/>
                    <a:pt x="4" y="92"/>
                  </a:cubicBezTo>
                  <a:cubicBezTo>
                    <a:pt x="9" y="82"/>
                    <a:pt x="19" y="76"/>
                    <a:pt x="30" y="76"/>
                  </a:cubicBezTo>
                  <a:lnTo>
                    <a:pt x="49" y="77"/>
                  </a:lnTo>
                  <a:cubicBezTo>
                    <a:pt x="56" y="78"/>
                    <a:pt x="64" y="75"/>
                    <a:pt x="69" y="69"/>
                  </a:cubicBezTo>
                  <a:cubicBezTo>
                    <a:pt x="74" y="64"/>
                    <a:pt x="77" y="57"/>
                    <a:pt x="77" y="49"/>
                  </a:cubicBezTo>
                  <a:lnTo>
                    <a:pt x="76" y="30"/>
                  </a:lnTo>
                  <a:cubicBezTo>
                    <a:pt x="75" y="19"/>
                    <a:pt x="82" y="9"/>
                    <a:pt x="92" y="5"/>
                  </a:cubicBezTo>
                  <a:cubicBezTo>
                    <a:pt x="102" y="0"/>
                    <a:pt x="114" y="3"/>
                    <a:pt x="122" y="11"/>
                  </a:cubicBezTo>
                  <a:lnTo>
                    <a:pt x="134" y="25"/>
                  </a:lnTo>
                  <a:cubicBezTo>
                    <a:pt x="139" y="31"/>
                    <a:pt x="146" y="34"/>
                    <a:pt x="154" y="34"/>
                  </a:cubicBezTo>
                  <a:cubicBezTo>
                    <a:pt x="161" y="34"/>
                    <a:pt x="169" y="31"/>
                    <a:pt x="174" y="25"/>
                  </a:cubicBezTo>
                  <a:lnTo>
                    <a:pt x="186" y="11"/>
                  </a:lnTo>
                  <a:cubicBezTo>
                    <a:pt x="194" y="3"/>
                    <a:pt x="206" y="0"/>
                    <a:pt x="216" y="5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6" name="Freeform 21">
              <a:extLst>
                <a:ext uri="{FF2B5EF4-FFF2-40B4-BE49-F238E27FC236}">
                  <a16:creationId xmlns:a16="http://schemas.microsoft.com/office/drawing/2014/main" id="{AC0A50C1-E55A-8165-DDE4-C373F9018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80"/>
              <a:ext cx="105" cy="91"/>
            </a:xfrm>
            <a:custGeom>
              <a:avLst/>
              <a:gdLst>
                <a:gd name="T0" fmla="*/ 0 w 226"/>
                <a:gd name="T1" fmla="*/ 135 h 192"/>
                <a:gd name="T2" fmla="*/ 0 w 226"/>
                <a:gd name="T3" fmla="*/ 135 h 192"/>
                <a:gd name="T4" fmla="*/ 37 w 226"/>
                <a:gd name="T5" fmla="*/ 183 h 192"/>
                <a:gd name="T6" fmla="*/ 53 w 226"/>
                <a:gd name="T7" fmla="*/ 192 h 192"/>
                <a:gd name="T8" fmla="*/ 70 w 226"/>
                <a:gd name="T9" fmla="*/ 184 h 192"/>
                <a:gd name="T10" fmla="*/ 226 w 226"/>
                <a:gd name="T1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92">
                  <a:moveTo>
                    <a:pt x="0" y="135"/>
                  </a:moveTo>
                  <a:lnTo>
                    <a:pt x="0" y="135"/>
                  </a:lnTo>
                  <a:lnTo>
                    <a:pt x="37" y="183"/>
                  </a:lnTo>
                  <a:cubicBezTo>
                    <a:pt x="41" y="188"/>
                    <a:pt x="47" y="191"/>
                    <a:pt x="53" y="192"/>
                  </a:cubicBezTo>
                  <a:cubicBezTo>
                    <a:pt x="60" y="192"/>
                    <a:pt x="66" y="189"/>
                    <a:pt x="70" y="184"/>
                  </a:cubicBezTo>
                  <a:lnTo>
                    <a:pt x="226" y="0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89" name="Segnaposto testo 2">
            <a:extLst>
              <a:ext uri="{FF2B5EF4-FFF2-40B4-BE49-F238E27FC236}">
                <a16:creationId xmlns:a16="http://schemas.microsoft.com/office/drawing/2014/main" id="{55DAE9BE-8F04-E872-4462-2FB3EF87B233}"/>
              </a:ext>
            </a:extLst>
          </p:cNvPr>
          <p:cNvSpPr txBox="1">
            <a:spLocks/>
          </p:cNvSpPr>
          <p:nvPr/>
        </p:nvSpPr>
        <p:spPr>
          <a:xfrm>
            <a:off x="13762379" y="3700838"/>
            <a:ext cx="3237137" cy="148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>
                <a:solidFill>
                  <a:srgbClr val="2F6DD5"/>
                </a:solidFill>
              </a:rPr>
              <a:t>Modifica della struttura </a:t>
            </a:r>
            <a:br>
              <a:rPr lang="it-IT" sz="2000" b="1" dirty="0">
                <a:solidFill>
                  <a:srgbClr val="2F6DD5"/>
                </a:solidFill>
              </a:rPr>
            </a:br>
            <a:r>
              <a:rPr lang="it-IT" sz="2000" b="1" dirty="0">
                <a:solidFill>
                  <a:srgbClr val="2F6DD5"/>
                </a:solidFill>
              </a:rPr>
              <a:t>del certificato introduttivo.  </a:t>
            </a:r>
            <a:br>
              <a:rPr lang="it-IT" sz="2000" dirty="0"/>
            </a:br>
            <a:r>
              <a:rPr lang="it-IT" sz="2000" dirty="0"/>
              <a:t>Aggiunta dati amministrativi </a:t>
            </a:r>
            <a:br>
              <a:rPr lang="it-IT" sz="2000" dirty="0"/>
            </a:br>
            <a:r>
              <a:rPr lang="it-IT" sz="2000" dirty="0"/>
              <a:t>utili per l’eventuale liquidazione della prestazione economica</a:t>
            </a:r>
          </a:p>
        </p:txBody>
      </p:sp>
      <p:cxnSp>
        <p:nvCxnSpPr>
          <p:cNvPr id="90" name="Connettore diritto 89">
            <a:extLst>
              <a:ext uri="{FF2B5EF4-FFF2-40B4-BE49-F238E27FC236}">
                <a16:creationId xmlns:a16="http://schemas.microsoft.com/office/drawing/2014/main" id="{5090E751-E1E0-2059-9E47-ACE8F1043E2B}"/>
              </a:ext>
            </a:extLst>
          </p:cNvPr>
          <p:cNvCxnSpPr>
            <a:cxnSpLocks/>
          </p:cNvCxnSpPr>
          <p:nvPr/>
        </p:nvCxnSpPr>
        <p:spPr>
          <a:xfrm>
            <a:off x="13904735" y="3551419"/>
            <a:ext cx="2700000" cy="0"/>
          </a:xfrm>
          <a:prstGeom prst="line">
            <a:avLst/>
          </a:prstGeom>
          <a:ln w="28575" cap="rnd">
            <a:solidFill>
              <a:srgbClr val="2F6DD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Segnaposto testo 2">
            <a:extLst>
              <a:ext uri="{FF2B5EF4-FFF2-40B4-BE49-F238E27FC236}">
                <a16:creationId xmlns:a16="http://schemas.microsoft.com/office/drawing/2014/main" id="{71B2D974-8C5A-692B-56DD-9697F5F27EBF}"/>
              </a:ext>
            </a:extLst>
          </p:cNvPr>
          <p:cNvSpPr txBox="1">
            <a:spLocks/>
          </p:cNvSpPr>
          <p:nvPr/>
        </p:nvSpPr>
        <p:spPr>
          <a:xfrm>
            <a:off x="1801250" y="6912781"/>
            <a:ext cx="3096000" cy="14801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>
                <a:solidFill>
                  <a:srgbClr val="2F6DD5"/>
                </a:solidFill>
              </a:rPr>
              <a:t>Trasferimento integrale </a:t>
            </a:r>
            <a:br>
              <a:rPr lang="it-IT" sz="2000" b="1" dirty="0">
                <a:solidFill>
                  <a:srgbClr val="2F6DD5"/>
                </a:solidFill>
              </a:rPr>
            </a:br>
            <a:r>
              <a:rPr lang="it-IT" sz="2000" b="1" dirty="0">
                <a:solidFill>
                  <a:srgbClr val="2F6DD5"/>
                </a:solidFill>
              </a:rPr>
              <a:t>delle competenze </a:t>
            </a:r>
            <a:br>
              <a:rPr lang="it-IT" sz="2000" b="1" dirty="0">
                <a:solidFill>
                  <a:srgbClr val="2F6DD5"/>
                </a:solidFill>
              </a:rPr>
            </a:br>
            <a:r>
              <a:rPr lang="it-IT" sz="2000" b="1" dirty="0">
                <a:solidFill>
                  <a:srgbClr val="2F6DD5"/>
                </a:solidFill>
              </a:rPr>
              <a:t>di accertamento sanitario </a:t>
            </a:r>
            <a:br>
              <a:rPr lang="it-IT" sz="2000" b="1" dirty="0">
                <a:solidFill>
                  <a:srgbClr val="2F6DD5"/>
                </a:solidFill>
              </a:rPr>
            </a:br>
            <a:r>
              <a:rPr lang="it-IT" sz="2000" dirty="0"/>
              <a:t>alle commissioni medico legali INPS, compresa la prima visita</a:t>
            </a:r>
          </a:p>
        </p:txBody>
      </p:sp>
      <p:cxnSp>
        <p:nvCxnSpPr>
          <p:cNvPr id="108" name="Connettore diritto 107">
            <a:extLst>
              <a:ext uri="{FF2B5EF4-FFF2-40B4-BE49-F238E27FC236}">
                <a16:creationId xmlns:a16="http://schemas.microsoft.com/office/drawing/2014/main" id="{1B062B8A-490E-8EFC-1CED-6CFED95A2DB1}"/>
              </a:ext>
            </a:extLst>
          </p:cNvPr>
          <p:cNvCxnSpPr>
            <a:cxnSpLocks/>
          </p:cNvCxnSpPr>
          <p:nvPr/>
        </p:nvCxnSpPr>
        <p:spPr>
          <a:xfrm>
            <a:off x="1943605" y="6763362"/>
            <a:ext cx="2700000" cy="0"/>
          </a:xfrm>
          <a:prstGeom prst="line">
            <a:avLst/>
          </a:prstGeom>
          <a:ln w="28575" cap="rnd">
            <a:solidFill>
              <a:srgbClr val="2F6DD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uppo 152">
            <a:extLst>
              <a:ext uri="{FF2B5EF4-FFF2-40B4-BE49-F238E27FC236}">
                <a16:creationId xmlns:a16="http://schemas.microsoft.com/office/drawing/2014/main" id="{1478AF16-9743-5355-5287-2687022E64F5}"/>
              </a:ext>
            </a:extLst>
          </p:cNvPr>
          <p:cNvGrpSpPr/>
          <p:nvPr/>
        </p:nvGrpSpPr>
        <p:grpSpPr>
          <a:xfrm>
            <a:off x="13904735" y="2646892"/>
            <a:ext cx="760886" cy="663241"/>
            <a:chOff x="2962884" y="2205657"/>
            <a:chExt cx="462289" cy="402963"/>
          </a:xfrm>
        </p:grpSpPr>
        <p:grpSp>
          <p:nvGrpSpPr>
            <p:cNvPr id="154" name="Gruppo 153">
              <a:extLst>
                <a:ext uri="{FF2B5EF4-FFF2-40B4-BE49-F238E27FC236}">
                  <a16:creationId xmlns:a16="http://schemas.microsoft.com/office/drawing/2014/main" id="{4A2E84CB-0E4B-AE6A-7C81-42A13E1A815F}"/>
                </a:ext>
              </a:extLst>
            </p:cNvPr>
            <p:cNvGrpSpPr/>
            <p:nvPr/>
          </p:nvGrpSpPr>
          <p:grpSpPr>
            <a:xfrm>
              <a:off x="2962884" y="2440679"/>
              <a:ext cx="462289" cy="167941"/>
              <a:chOff x="-1030044" y="3916675"/>
              <a:chExt cx="462289" cy="167941"/>
            </a:xfrm>
          </p:grpSpPr>
          <p:sp>
            <p:nvSpPr>
              <p:cNvPr id="162" name="Freeform 13">
                <a:extLst>
                  <a:ext uri="{FF2B5EF4-FFF2-40B4-BE49-F238E27FC236}">
                    <a16:creationId xmlns:a16="http://schemas.microsoft.com/office/drawing/2014/main" id="{98F632CB-4A75-6CA8-5428-962CDD914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30044" y="3916675"/>
                <a:ext cx="216699" cy="167941"/>
              </a:xfrm>
              <a:custGeom>
                <a:avLst/>
                <a:gdLst>
                  <a:gd name="T0" fmla="*/ 0 w 146"/>
                  <a:gd name="T1" fmla="*/ 115 h 115"/>
                  <a:gd name="T2" fmla="*/ 0 w 146"/>
                  <a:gd name="T3" fmla="*/ 115 h 115"/>
                  <a:gd name="T4" fmla="*/ 19 w 146"/>
                  <a:gd name="T5" fmla="*/ 21 h 115"/>
                  <a:gd name="T6" fmla="*/ 55 w 146"/>
                  <a:gd name="T7" fmla="*/ 0 h 115"/>
                  <a:gd name="T8" fmla="*/ 92 w 146"/>
                  <a:gd name="T9" fmla="*/ 0 h 115"/>
                  <a:gd name="T10" fmla="*/ 100 w 146"/>
                  <a:gd name="T11" fmla="*/ 4 h 115"/>
                  <a:gd name="T12" fmla="*/ 102 w 146"/>
                  <a:gd name="T13" fmla="*/ 12 h 115"/>
                  <a:gd name="T14" fmla="*/ 94 w 146"/>
                  <a:gd name="T15" fmla="*/ 73 h 115"/>
                  <a:gd name="T16" fmla="*/ 114 w 146"/>
                  <a:gd name="T1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" h="115">
                    <a:moveTo>
                      <a:pt x="0" y="115"/>
                    </a:moveTo>
                    <a:lnTo>
                      <a:pt x="0" y="115"/>
                    </a:lnTo>
                    <a:cubicBezTo>
                      <a:pt x="0" y="115"/>
                      <a:pt x="0" y="56"/>
                      <a:pt x="19" y="21"/>
                    </a:cubicBezTo>
                    <a:cubicBezTo>
                      <a:pt x="27" y="8"/>
                      <a:pt x="40" y="0"/>
                      <a:pt x="55" y="0"/>
                    </a:cubicBezTo>
                    <a:lnTo>
                      <a:pt x="92" y="0"/>
                    </a:lnTo>
                    <a:cubicBezTo>
                      <a:pt x="95" y="0"/>
                      <a:pt x="98" y="2"/>
                      <a:pt x="100" y="4"/>
                    </a:cubicBezTo>
                    <a:cubicBezTo>
                      <a:pt x="102" y="6"/>
                      <a:pt x="103" y="9"/>
                      <a:pt x="102" y="12"/>
                    </a:cubicBezTo>
                    <a:lnTo>
                      <a:pt x="94" y="73"/>
                    </a:lnTo>
                    <a:cubicBezTo>
                      <a:pt x="146" y="42"/>
                      <a:pt x="146" y="73"/>
                      <a:pt x="114" y="115"/>
                    </a:cubicBezTo>
                  </a:path>
                </a:pathLst>
              </a:custGeom>
              <a:noFill/>
              <a:ln w="19050" cap="rnd">
                <a:solidFill>
                  <a:srgbClr val="2F6DD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3" name="Freeform 14">
                <a:extLst>
                  <a:ext uri="{FF2B5EF4-FFF2-40B4-BE49-F238E27FC236}">
                    <a16:creationId xmlns:a16="http://schemas.microsoft.com/office/drawing/2014/main" id="{21060B02-CBA7-6D5D-E68B-E5CF1F0A2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82648" y="3916675"/>
                <a:ext cx="214893" cy="167941"/>
              </a:xfrm>
              <a:custGeom>
                <a:avLst/>
                <a:gdLst>
                  <a:gd name="T0" fmla="*/ 145 w 146"/>
                  <a:gd name="T1" fmla="*/ 115 h 115"/>
                  <a:gd name="T2" fmla="*/ 145 w 146"/>
                  <a:gd name="T3" fmla="*/ 115 h 115"/>
                  <a:gd name="T4" fmla="*/ 126 w 146"/>
                  <a:gd name="T5" fmla="*/ 21 h 115"/>
                  <a:gd name="T6" fmla="*/ 90 w 146"/>
                  <a:gd name="T7" fmla="*/ 0 h 115"/>
                  <a:gd name="T8" fmla="*/ 53 w 146"/>
                  <a:gd name="T9" fmla="*/ 0 h 115"/>
                  <a:gd name="T10" fmla="*/ 45 w 146"/>
                  <a:gd name="T11" fmla="*/ 4 h 115"/>
                  <a:gd name="T12" fmla="*/ 43 w 146"/>
                  <a:gd name="T13" fmla="*/ 12 h 115"/>
                  <a:gd name="T14" fmla="*/ 52 w 146"/>
                  <a:gd name="T15" fmla="*/ 73 h 115"/>
                  <a:gd name="T16" fmla="*/ 31 w 146"/>
                  <a:gd name="T1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" h="115">
                    <a:moveTo>
                      <a:pt x="145" y="115"/>
                    </a:moveTo>
                    <a:lnTo>
                      <a:pt x="145" y="115"/>
                    </a:lnTo>
                    <a:cubicBezTo>
                      <a:pt x="145" y="115"/>
                      <a:pt x="146" y="56"/>
                      <a:pt x="126" y="21"/>
                    </a:cubicBezTo>
                    <a:cubicBezTo>
                      <a:pt x="118" y="8"/>
                      <a:pt x="105" y="0"/>
                      <a:pt x="90" y="0"/>
                    </a:cubicBezTo>
                    <a:lnTo>
                      <a:pt x="53" y="0"/>
                    </a:lnTo>
                    <a:cubicBezTo>
                      <a:pt x="50" y="0"/>
                      <a:pt x="47" y="2"/>
                      <a:pt x="45" y="4"/>
                    </a:cubicBezTo>
                    <a:cubicBezTo>
                      <a:pt x="43" y="6"/>
                      <a:pt x="42" y="9"/>
                      <a:pt x="43" y="12"/>
                    </a:cubicBezTo>
                    <a:lnTo>
                      <a:pt x="52" y="73"/>
                    </a:lnTo>
                    <a:cubicBezTo>
                      <a:pt x="0" y="42"/>
                      <a:pt x="0" y="73"/>
                      <a:pt x="31" y="115"/>
                    </a:cubicBezTo>
                  </a:path>
                </a:pathLst>
              </a:custGeom>
              <a:noFill/>
              <a:ln w="19050" cap="rnd">
                <a:solidFill>
                  <a:srgbClr val="2F6DD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  <p:grpSp>
          <p:nvGrpSpPr>
            <p:cNvPr id="155" name="Gruppo 154">
              <a:extLst>
                <a:ext uri="{FF2B5EF4-FFF2-40B4-BE49-F238E27FC236}">
                  <a16:creationId xmlns:a16="http://schemas.microsoft.com/office/drawing/2014/main" id="{9AD560B5-3240-82BA-2393-6BD6EA2B326D}"/>
                </a:ext>
              </a:extLst>
            </p:cNvPr>
            <p:cNvGrpSpPr/>
            <p:nvPr/>
          </p:nvGrpSpPr>
          <p:grpSpPr>
            <a:xfrm>
              <a:off x="3095730" y="2205657"/>
              <a:ext cx="196599" cy="196599"/>
              <a:chOff x="5097463" y="901701"/>
              <a:chExt cx="231775" cy="231775"/>
            </a:xfrm>
          </p:grpSpPr>
          <p:sp>
            <p:nvSpPr>
              <p:cNvPr id="159" name="Freeform 5">
                <a:extLst>
                  <a:ext uri="{FF2B5EF4-FFF2-40B4-BE49-F238E27FC236}">
                    <a16:creationId xmlns:a16="http://schemas.microsoft.com/office/drawing/2014/main" id="{40F401F5-1328-03DC-5186-75837509C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463" y="944563"/>
                <a:ext cx="115888" cy="188913"/>
              </a:xfrm>
              <a:custGeom>
                <a:avLst/>
                <a:gdLst>
                  <a:gd name="T0" fmla="*/ 160 w 160"/>
                  <a:gd name="T1" fmla="*/ 260 h 260"/>
                  <a:gd name="T2" fmla="*/ 160 w 160"/>
                  <a:gd name="T3" fmla="*/ 260 h 260"/>
                  <a:gd name="T4" fmla="*/ 0 w 160"/>
                  <a:gd name="T5" fmla="*/ 200 h 260"/>
                  <a:gd name="T6" fmla="*/ 0 w 160"/>
                  <a:gd name="T7" fmla="*/ 0 h 260"/>
                  <a:gd name="T8" fmla="*/ 160 w 160"/>
                  <a:gd name="T9" fmla="*/ 60 h 260"/>
                  <a:gd name="T10" fmla="*/ 160 w 160"/>
                  <a:gd name="T11" fmla="*/ 260 h 260"/>
                  <a:gd name="T12" fmla="*/ 160 w 160"/>
                  <a:gd name="T13" fmla="*/ 260 h 260"/>
                  <a:gd name="T14" fmla="*/ 160 w 160"/>
                  <a:gd name="T15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260">
                    <a:moveTo>
                      <a:pt x="160" y="260"/>
                    </a:moveTo>
                    <a:lnTo>
                      <a:pt x="160" y="260"/>
                    </a:lnTo>
                    <a:lnTo>
                      <a:pt x="0" y="200"/>
                    </a:lnTo>
                    <a:lnTo>
                      <a:pt x="0" y="0"/>
                    </a:lnTo>
                    <a:lnTo>
                      <a:pt x="160" y="60"/>
                    </a:lnTo>
                    <a:lnTo>
                      <a:pt x="160" y="260"/>
                    </a:lnTo>
                    <a:lnTo>
                      <a:pt x="160" y="260"/>
                    </a:lnTo>
                    <a:lnTo>
                      <a:pt x="160" y="26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0" name="Freeform 6">
                <a:extLst>
                  <a:ext uri="{FF2B5EF4-FFF2-40B4-BE49-F238E27FC236}">
                    <a16:creationId xmlns:a16="http://schemas.microsoft.com/office/drawing/2014/main" id="{B894AF6D-280E-8A29-33AD-2412B4F37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350" y="944563"/>
                <a:ext cx="115888" cy="188913"/>
              </a:xfrm>
              <a:custGeom>
                <a:avLst/>
                <a:gdLst>
                  <a:gd name="T0" fmla="*/ 0 w 160"/>
                  <a:gd name="T1" fmla="*/ 260 h 260"/>
                  <a:gd name="T2" fmla="*/ 0 w 160"/>
                  <a:gd name="T3" fmla="*/ 260 h 260"/>
                  <a:gd name="T4" fmla="*/ 160 w 160"/>
                  <a:gd name="T5" fmla="*/ 200 h 260"/>
                  <a:gd name="T6" fmla="*/ 160 w 160"/>
                  <a:gd name="T7" fmla="*/ 0 h 260"/>
                  <a:gd name="T8" fmla="*/ 0 w 160"/>
                  <a:gd name="T9" fmla="*/ 60 h 260"/>
                  <a:gd name="T10" fmla="*/ 0 w 160"/>
                  <a:gd name="T11" fmla="*/ 260 h 260"/>
                  <a:gd name="T12" fmla="*/ 0 w 160"/>
                  <a:gd name="T13" fmla="*/ 260 h 260"/>
                  <a:gd name="T14" fmla="*/ 0 w 160"/>
                  <a:gd name="T15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260">
                    <a:moveTo>
                      <a:pt x="0" y="260"/>
                    </a:moveTo>
                    <a:lnTo>
                      <a:pt x="0" y="260"/>
                    </a:lnTo>
                    <a:lnTo>
                      <a:pt x="160" y="200"/>
                    </a:lnTo>
                    <a:lnTo>
                      <a:pt x="160" y="0"/>
                    </a:lnTo>
                    <a:lnTo>
                      <a:pt x="0" y="60"/>
                    </a:lnTo>
                    <a:lnTo>
                      <a:pt x="0" y="260"/>
                    </a:lnTo>
                    <a:lnTo>
                      <a:pt x="0" y="260"/>
                    </a:lnTo>
                    <a:lnTo>
                      <a:pt x="0" y="26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1" name="Freeform 7">
                <a:extLst>
                  <a:ext uri="{FF2B5EF4-FFF2-40B4-BE49-F238E27FC236}">
                    <a16:creationId xmlns:a16="http://schemas.microsoft.com/office/drawing/2014/main" id="{97531656-D4CE-2F61-6D54-35A3A02CA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463" y="901701"/>
                <a:ext cx="231775" cy="42863"/>
              </a:xfrm>
              <a:custGeom>
                <a:avLst/>
                <a:gdLst>
                  <a:gd name="T0" fmla="*/ 320 w 320"/>
                  <a:gd name="T1" fmla="*/ 59 h 59"/>
                  <a:gd name="T2" fmla="*/ 320 w 320"/>
                  <a:gd name="T3" fmla="*/ 59 h 59"/>
                  <a:gd name="T4" fmla="*/ 160 w 320"/>
                  <a:gd name="T5" fmla="*/ 0 h 59"/>
                  <a:gd name="T6" fmla="*/ 0 w 320"/>
                  <a:gd name="T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59">
                    <a:moveTo>
                      <a:pt x="320" y="59"/>
                    </a:moveTo>
                    <a:lnTo>
                      <a:pt x="320" y="59"/>
                    </a:lnTo>
                    <a:lnTo>
                      <a:pt x="160" y="0"/>
                    </a:lnTo>
                    <a:lnTo>
                      <a:pt x="0" y="59"/>
                    </a:lnTo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</p:grpSp>
      <p:grpSp>
        <p:nvGrpSpPr>
          <p:cNvPr id="164" name="Group 4">
            <a:extLst>
              <a:ext uri="{FF2B5EF4-FFF2-40B4-BE49-F238E27FC236}">
                <a16:creationId xmlns:a16="http://schemas.microsoft.com/office/drawing/2014/main" id="{F1F4F67F-0544-A3EC-2202-FA8911704E9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60939" y="5951762"/>
            <a:ext cx="649820" cy="649820"/>
            <a:chOff x="710" y="1351"/>
            <a:chExt cx="233" cy="233"/>
          </a:xfrm>
        </p:grpSpPr>
        <p:sp>
          <p:nvSpPr>
            <p:cNvPr id="189" name="Freeform 5">
              <a:extLst>
                <a:ext uri="{FF2B5EF4-FFF2-40B4-BE49-F238E27FC236}">
                  <a16:creationId xmlns:a16="http://schemas.microsoft.com/office/drawing/2014/main" id="{E0230676-D854-C6F8-3669-B0AB171B3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" y="1382"/>
              <a:ext cx="47" cy="47"/>
            </a:xfrm>
            <a:custGeom>
              <a:avLst/>
              <a:gdLst>
                <a:gd name="T0" fmla="*/ 37 w 75"/>
                <a:gd name="T1" fmla="*/ 75 h 75"/>
                <a:gd name="T2" fmla="*/ 37 w 75"/>
                <a:gd name="T3" fmla="*/ 75 h 75"/>
                <a:gd name="T4" fmla="*/ 75 w 75"/>
                <a:gd name="T5" fmla="*/ 38 h 75"/>
                <a:gd name="T6" fmla="*/ 37 w 75"/>
                <a:gd name="T7" fmla="*/ 0 h 75"/>
                <a:gd name="T8" fmla="*/ 0 w 75"/>
                <a:gd name="T9" fmla="*/ 38 h 75"/>
                <a:gd name="T10" fmla="*/ 37 w 75"/>
                <a:gd name="T11" fmla="*/ 75 h 75"/>
                <a:gd name="T12" fmla="*/ 37 w 75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75">
                  <a:moveTo>
                    <a:pt x="37" y="75"/>
                  </a:moveTo>
                  <a:lnTo>
                    <a:pt x="37" y="75"/>
                  </a:lnTo>
                  <a:cubicBezTo>
                    <a:pt x="58" y="75"/>
                    <a:pt x="75" y="58"/>
                    <a:pt x="75" y="38"/>
                  </a:cubicBezTo>
                  <a:cubicBezTo>
                    <a:pt x="75" y="17"/>
                    <a:pt x="58" y="0"/>
                    <a:pt x="37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8"/>
                    <a:pt x="17" y="75"/>
                    <a:pt x="37" y="75"/>
                  </a:cubicBezTo>
                  <a:lnTo>
                    <a:pt x="37" y="75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90" name="Freeform 6">
              <a:extLst>
                <a:ext uri="{FF2B5EF4-FFF2-40B4-BE49-F238E27FC236}">
                  <a16:creationId xmlns:a16="http://schemas.microsoft.com/office/drawing/2014/main" id="{5FDE7665-4D54-DA02-2E0E-E32C860E2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" y="1444"/>
              <a:ext cx="55" cy="125"/>
            </a:xfrm>
            <a:custGeom>
              <a:avLst/>
              <a:gdLst>
                <a:gd name="T0" fmla="*/ 62 w 87"/>
                <a:gd name="T1" fmla="*/ 0 h 200"/>
                <a:gd name="T2" fmla="*/ 62 w 87"/>
                <a:gd name="T3" fmla="*/ 0 h 200"/>
                <a:gd name="T4" fmla="*/ 0 w 87"/>
                <a:gd name="T5" fmla="*/ 63 h 200"/>
                <a:gd name="T6" fmla="*/ 0 w 87"/>
                <a:gd name="T7" fmla="*/ 100 h 200"/>
                <a:gd name="T8" fmla="*/ 25 w 87"/>
                <a:gd name="T9" fmla="*/ 100 h 200"/>
                <a:gd name="T10" fmla="*/ 37 w 87"/>
                <a:gd name="T11" fmla="*/ 200 h 200"/>
                <a:gd name="T12" fmla="*/ 87 w 87"/>
                <a:gd name="T13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00">
                  <a:moveTo>
                    <a:pt x="62" y="0"/>
                  </a:moveTo>
                  <a:lnTo>
                    <a:pt x="62" y="0"/>
                  </a:lnTo>
                  <a:cubicBezTo>
                    <a:pt x="28" y="0"/>
                    <a:pt x="0" y="28"/>
                    <a:pt x="0" y="63"/>
                  </a:cubicBezTo>
                  <a:lnTo>
                    <a:pt x="0" y="100"/>
                  </a:lnTo>
                  <a:lnTo>
                    <a:pt x="25" y="100"/>
                  </a:lnTo>
                  <a:lnTo>
                    <a:pt x="37" y="200"/>
                  </a:lnTo>
                  <a:lnTo>
                    <a:pt x="87" y="200"/>
                  </a:ln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92" name="Freeform 7">
              <a:extLst>
                <a:ext uri="{FF2B5EF4-FFF2-40B4-BE49-F238E27FC236}">
                  <a16:creationId xmlns:a16="http://schemas.microsoft.com/office/drawing/2014/main" id="{32135D16-40B4-AC06-DE4F-A07BB1259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1382"/>
              <a:ext cx="47" cy="47"/>
            </a:xfrm>
            <a:custGeom>
              <a:avLst/>
              <a:gdLst>
                <a:gd name="T0" fmla="*/ 37 w 75"/>
                <a:gd name="T1" fmla="*/ 75 h 75"/>
                <a:gd name="T2" fmla="*/ 37 w 75"/>
                <a:gd name="T3" fmla="*/ 75 h 75"/>
                <a:gd name="T4" fmla="*/ 75 w 75"/>
                <a:gd name="T5" fmla="*/ 38 h 75"/>
                <a:gd name="T6" fmla="*/ 37 w 75"/>
                <a:gd name="T7" fmla="*/ 0 h 75"/>
                <a:gd name="T8" fmla="*/ 0 w 75"/>
                <a:gd name="T9" fmla="*/ 38 h 75"/>
                <a:gd name="T10" fmla="*/ 37 w 75"/>
                <a:gd name="T11" fmla="*/ 75 h 75"/>
                <a:gd name="T12" fmla="*/ 37 w 75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75">
                  <a:moveTo>
                    <a:pt x="37" y="75"/>
                  </a:moveTo>
                  <a:lnTo>
                    <a:pt x="37" y="75"/>
                  </a:lnTo>
                  <a:cubicBezTo>
                    <a:pt x="58" y="75"/>
                    <a:pt x="75" y="58"/>
                    <a:pt x="75" y="38"/>
                  </a:cubicBezTo>
                  <a:cubicBezTo>
                    <a:pt x="75" y="17"/>
                    <a:pt x="58" y="0"/>
                    <a:pt x="37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8"/>
                    <a:pt x="17" y="75"/>
                    <a:pt x="37" y="75"/>
                  </a:cubicBezTo>
                  <a:lnTo>
                    <a:pt x="37" y="75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09" name="Freeform 8">
              <a:extLst>
                <a:ext uri="{FF2B5EF4-FFF2-40B4-BE49-F238E27FC236}">
                  <a16:creationId xmlns:a16="http://schemas.microsoft.com/office/drawing/2014/main" id="{8713E5A5-DF0D-3E02-1089-C2B4650FD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" y="1444"/>
              <a:ext cx="54" cy="125"/>
            </a:xfrm>
            <a:custGeom>
              <a:avLst/>
              <a:gdLst>
                <a:gd name="T0" fmla="*/ 25 w 88"/>
                <a:gd name="T1" fmla="*/ 0 h 200"/>
                <a:gd name="T2" fmla="*/ 25 w 88"/>
                <a:gd name="T3" fmla="*/ 0 h 200"/>
                <a:gd name="T4" fmla="*/ 88 w 88"/>
                <a:gd name="T5" fmla="*/ 63 h 200"/>
                <a:gd name="T6" fmla="*/ 88 w 88"/>
                <a:gd name="T7" fmla="*/ 100 h 200"/>
                <a:gd name="T8" fmla="*/ 63 w 88"/>
                <a:gd name="T9" fmla="*/ 100 h 200"/>
                <a:gd name="T10" fmla="*/ 50 w 88"/>
                <a:gd name="T11" fmla="*/ 200 h 200"/>
                <a:gd name="T12" fmla="*/ 0 w 88"/>
                <a:gd name="T13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200">
                  <a:moveTo>
                    <a:pt x="25" y="0"/>
                  </a:moveTo>
                  <a:lnTo>
                    <a:pt x="25" y="0"/>
                  </a:lnTo>
                  <a:cubicBezTo>
                    <a:pt x="60" y="0"/>
                    <a:pt x="88" y="28"/>
                    <a:pt x="88" y="63"/>
                  </a:cubicBezTo>
                  <a:lnTo>
                    <a:pt x="88" y="100"/>
                  </a:lnTo>
                  <a:lnTo>
                    <a:pt x="63" y="100"/>
                  </a:lnTo>
                  <a:lnTo>
                    <a:pt x="50" y="200"/>
                  </a:lnTo>
                  <a:lnTo>
                    <a:pt x="0" y="200"/>
                  </a:ln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10" name="Freeform 9">
              <a:extLst>
                <a:ext uri="{FF2B5EF4-FFF2-40B4-BE49-F238E27FC236}">
                  <a16:creationId xmlns:a16="http://schemas.microsoft.com/office/drawing/2014/main" id="{A5719F37-2A56-F775-D330-C8E1ED2C3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" y="1351"/>
              <a:ext cx="62" cy="62"/>
            </a:xfrm>
            <a:custGeom>
              <a:avLst/>
              <a:gdLst>
                <a:gd name="T0" fmla="*/ 50 w 100"/>
                <a:gd name="T1" fmla="*/ 100 h 100"/>
                <a:gd name="T2" fmla="*/ 50 w 100"/>
                <a:gd name="T3" fmla="*/ 100 h 100"/>
                <a:gd name="T4" fmla="*/ 100 w 100"/>
                <a:gd name="T5" fmla="*/ 50 h 100"/>
                <a:gd name="T6" fmla="*/ 50 w 100"/>
                <a:gd name="T7" fmla="*/ 0 h 100"/>
                <a:gd name="T8" fmla="*/ 0 w 100"/>
                <a:gd name="T9" fmla="*/ 50 h 100"/>
                <a:gd name="T10" fmla="*/ 50 w 100"/>
                <a:gd name="T11" fmla="*/ 100 h 100"/>
                <a:gd name="T12" fmla="*/ 50 w 100"/>
                <a:gd name="T1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0">
                  <a:moveTo>
                    <a:pt x="50" y="100"/>
                  </a:moveTo>
                  <a:lnTo>
                    <a:pt x="50" y="100"/>
                  </a:lnTo>
                  <a:cubicBezTo>
                    <a:pt x="78" y="100"/>
                    <a:pt x="100" y="78"/>
                    <a:pt x="100" y="50"/>
                  </a:cubicBezTo>
                  <a:cubicBezTo>
                    <a:pt x="100" y="22"/>
                    <a:pt x="78" y="0"/>
                    <a:pt x="50" y="0"/>
                  </a:cubicBezTo>
                  <a:cubicBezTo>
                    <a:pt x="23" y="0"/>
                    <a:pt x="0" y="22"/>
                    <a:pt x="0" y="50"/>
                  </a:cubicBezTo>
                  <a:cubicBezTo>
                    <a:pt x="0" y="78"/>
                    <a:pt x="23" y="100"/>
                    <a:pt x="50" y="100"/>
                  </a:cubicBezTo>
                  <a:lnTo>
                    <a:pt x="50" y="100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14" name="Freeform 10">
              <a:extLst>
                <a:ext uri="{FF2B5EF4-FFF2-40B4-BE49-F238E27FC236}">
                  <a16:creationId xmlns:a16="http://schemas.microsoft.com/office/drawing/2014/main" id="{9F2DAC76-B7CE-2DF4-E797-891E7E987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" y="1429"/>
              <a:ext cx="108" cy="155"/>
            </a:xfrm>
            <a:custGeom>
              <a:avLst/>
              <a:gdLst>
                <a:gd name="T0" fmla="*/ 175 w 175"/>
                <a:gd name="T1" fmla="*/ 88 h 250"/>
                <a:gd name="T2" fmla="*/ 175 w 175"/>
                <a:gd name="T3" fmla="*/ 88 h 250"/>
                <a:gd name="T4" fmla="*/ 87 w 175"/>
                <a:gd name="T5" fmla="*/ 0 h 250"/>
                <a:gd name="T6" fmla="*/ 0 w 175"/>
                <a:gd name="T7" fmla="*/ 88 h 250"/>
                <a:gd name="T8" fmla="*/ 0 w 175"/>
                <a:gd name="T9" fmla="*/ 125 h 250"/>
                <a:gd name="T10" fmla="*/ 37 w 175"/>
                <a:gd name="T11" fmla="*/ 125 h 250"/>
                <a:gd name="T12" fmla="*/ 50 w 175"/>
                <a:gd name="T13" fmla="*/ 250 h 250"/>
                <a:gd name="T14" fmla="*/ 125 w 175"/>
                <a:gd name="T15" fmla="*/ 250 h 250"/>
                <a:gd name="T16" fmla="*/ 137 w 175"/>
                <a:gd name="T17" fmla="*/ 125 h 250"/>
                <a:gd name="T18" fmla="*/ 175 w 175"/>
                <a:gd name="T19" fmla="*/ 125 h 250"/>
                <a:gd name="T20" fmla="*/ 175 w 175"/>
                <a:gd name="T21" fmla="*/ 88 h 250"/>
                <a:gd name="T22" fmla="*/ 175 w 175"/>
                <a:gd name="T23" fmla="*/ 8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5" h="250">
                  <a:moveTo>
                    <a:pt x="175" y="88"/>
                  </a:moveTo>
                  <a:lnTo>
                    <a:pt x="175" y="88"/>
                  </a:lnTo>
                  <a:cubicBezTo>
                    <a:pt x="175" y="39"/>
                    <a:pt x="136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lnTo>
                    <a:pt x="0" y="125"/>
                  </a:lnTo>
                  <a:lnTo>
                    <a:pt x="37" y="125"/>
                  </a:lnTo>
                  <a:lnTo>
                    <a:pt x="50" y="250"/>
                  </a:lnTo>
                  <a:lnTo>
                    <a:pt x="125" y="250"/>
                  </a:lnTo>
                  <a:lnTo>
                    <a:pt x="137" y="125"/>
                  </a:lnTo>
                  <a:lnTo>
                    <a:pt x="175" y="125"/>
                  </a:lnTo>
                  <a:lnTo>
                    <a:pt x="175" y="88"/>
                  </a:lnTo>
                  <a:lnTo>
                    <a:pt x="175" y="88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215" name="Segnaposto testo 2">
            <a:extLst>
              <a:ext uri="{FF2B5EF4-FFF2-40B4-BE49-F238E27FC236}">
                <a16:creationId xmlns:a16="http://schemas.microsoft.com/office/drawing/2014/main" id="{773A32A1-7D1C-7007-0281-7280DA8645E0}"/>
              </a:ext>
            </a:extLst>
          </p:cNvPr>
          <p:cNvSpPr txBox="1">
            <a:spLocks/>
          </p:cNvSpPr>
          <p:nvPr/>
        </p:nvSpPr>
        <p:spPr>
          <a:xfrm>
            <a:off x="5691360" y="6912781"/>
            <a:ext cx="3363782" cy="148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>
                <a:solidFill>
                  <a:srgbClr val="2F6DD5"/>
                </a:solidFill>
              </a:rPr>
              <a:t>Rinomina valutazione medico legale in «valutazione di base». </a:t>
            </a:r>
            <a:r>
              <a:rPr lang="it-IT" sz="2000" dirty="0"/>
              <a:t>Ingloba accertamento sia per legge 104/92 che per invalidità civile. Considera elementi ulteriori alla esclusiva condizione sanitaria. Il certificato finale viene inviato a FSE.</a:t>
            </a:r>
            <a:endParaRPr lang="it-IT" sz="2000" b="1" dirty="0">
              <a:solidFill>
                <a:srgbClr val="2F6DD5"/>
              </a:solidFill>
            </a:endParaRPr>
          </a:p>
        </p:txBody>
      </p:sp>
      <p:cxnSp>
        <p:nvCxnSpPr>
          <p:cNvPr id="216" name="Connettore diritto 215">
            <a:extLst>
              <a:ext uri="{FF2B5EF4-FFF2-40B4-BE49-F238E27FC236}">
                <a16:creationId xmlns:a16="http://schemas.microsoft.com/office/drawing/2014/main" id="{DBEC641B-F9F1-2252-FD0C-A19CBA7B0B73}"/>
              </a:ext>
            </a:extLst>
          </p:cNvPr>
          <p:cNvCxnSpPr>
            <a:cxnSpLocks/>
          </p:cNvCxnSpPr>
          <p:nvPr/>
        </p:nvCxnSpPr>
        <p:spPr>
          <a:xfrm>
            <a:off x="5833715" y="6763362"/>
            <a:ext cx="2700000" cy="0"/>
          </a:xfrm>
          <a:prstGeom prst="line">
            <a:avLst/>
          </a:prstGeom>
          <a:ln w="28575" cap="rnd">
            <a:solidFill>
              <a:srgbClr val="2F6DD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Segnaposto testo 2">
            <a:extLst>
              <a:ext uri="{FF2B5EF4-FFF2-40B4-BE49-F238E27FC236}">
                <a16:creationId xmlns:a16="http://schemas.microsoft.com/office/drawing/2014/main" id="{8DC5B85D-769D-B215-5CDC-642B7D06694D}"/>
              </a:ext>
            </a:extLst>
          </p:cNvPr>
          <p:cNvSpPr txBox="1">
            <a:spLocks/>
          </p:cNvSpPr>
          <p:nvPr/>
        </p:nvSpPr>
        <p:spPr>
          <a:xfrm>
            <a:off x="9780395" y="6913708"/>
            <a:ext cx="3256732" cy="148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>
                <a:solidFill>
                  <a:srgbClr val="2F6DD5"/>
                </a:solidFill>
              </a:rPr>
              <a:t>Introduzione del modello WHODAS </a:t>
            </a:r>
            <a:r>
              <a:rPr lang="it-IT" sz="2000" dirty="0"/>
              <a:t>solo</a:t>
            </a:r>
            <a:r>
              <a:rPr lang="it-IT" sz="2000" b="1" dirty="0">
                <a:solidFill>
                  <a:srgbClr val="2F6DD5"/>
                </a:solidFill>
              </a:rPr>
              <a:t> </a:t>
            </a:r>
            <a:r>
              <a:rPr lang="it-IT" sz="2000" dirty="0"/>
              <a:t>per soggetti maggiorenni e solo per determinate patologie; </a:t>
            </a:r>
            <a:br>
              <a:rPr lang="it-IT" sz="2000" dirty="0"/>
            </a:br>
            <a:r>
              <a:rPr lang="it-IT" sz="2000" dirty="0"/>
              <a:t>è un metodo standardizzato </a:t>
            </a:r>
            <a:br>
              <a:rPr lang="it-IT" sz="2000" dirty="0"/>
            </a:br>
            <a:r>
              <a:rPr lang="it-IT" sz="2000" dirty="0"/>
              <a:t>di misura del funzionamento, disabilità e salute delle persone</a:t>
            </a:r>
          </a:p>
        </p:txBody>
      </p:sp>
      <p:cxnSp>
        <p:nvCxnSpPr>
          <p:cNvPr id="242" name="Connettore diritto 241">
            <a:extLst>
              <a:ext uri="{FF2B5EF4-FFF2-40B4-BE49-F238E27FC236}">
                <a16:creationId xmlns:a16="http://schemas.microsoft.com/office/drawing/2014/main" id="{6C43F57E-3D98-68CC-5234-A830D4C9448F}"/>
              </a:ext>
            </a:extLst>
          </p:cNvPr>
          <p:cNvCxnSpPr>
            <a:cxnSpLocks/>
          </p:cNvCxnSpPr>
          <p:nvPr/>
        </p:nvCxnSpPr>
        <p:spPr>
          <a:xfrm>
            <a:off x="9922750" y="6764289"/>
            <a:ext cx="2700000" cy="0"/>
          </a:xfrm>
          <a:prstGeom prst="line">
            <a:avLst/>
          </a:prstGeom>
          <a:ln w="28575" cap="rnd">
            <a:solidFill>
              <a:srgbClr val="2F6DD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Segnaposto testo 2">
            <a:extLst>
              <a:ext uri="{FF2B5EF4-FFF2-40B4-BE49-F238E27FC236}">
                <a16:creationId xmlns:a16="http://schemas.microsoft.com/office/drawing/2014/main" id="{11665B67-D868-0DF6-23CE-1E3089F38193}"/>
              </a:ext>
            </a:extLst>
          </p:cNvPr>
          <p:cNvSpPr txBox="1">
            <a:spLocks/>
          </p:cNvSpPr>
          <p:nvPr/>
        </p:nvSpPr>
        <p:spPr>
          <a:xfrm>
            <a:off x="13762380" y="6912782"/>
            <a:ext cx="3096000" cy="828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>
                <a:solidFill>
                  <a:srgbClr val="2F6DD5"/>
                </a:solidFill>
              </a:rPr>
              <a:t>Obbligatorietà dei codici ICD9 - CM</a:t>
            </a:r>
            <a:br>
              <a:rPr lang="it-IT" sz="2000" dirty="0"/>
            </a:br>
            <a:r>
              <a:rPr lang="it-IT" sz="2000" dirty="0"/>
              <a:t>di riferimento, unificato e standard, per la descrizione </a:t>
            </a:r>
            <a:br>
              <a:rPr lang="it-IT" sz="2000" dirty="0"/>
            </a:br>
            <a:r>
              <a:rPr lang="it-IT" sz="2000" dirty="0"/>
              <a:t>della salute e degli stati </a:t>
            </a:r>
            <a:br>
              <a:rPr lang="it-IT" sz="2000" dirty="0"/>
            </a:br>
            <a:r>
              <a:rPr lang="it-IT" sz="2000" dirty="0"/>
              <a:t>correlati ad essa</a:t>
            </a:r>
          </a:p>
        </p:txBody>
      </p:sp>
      <p:cxnSp>
        <p:nvCxnSpPr>
          <p:cNvPr id="253" name="Connettore diritto 252">
            <a:extLst>
              <a:ext uri="{FF2B5EF4-FFF2-40B4-BE49-F238E27FC236}">
                <a16:creationId xmlns:a16="http://schemas.microsoft.com/office/drawing/2014/main" id="{1DBE297B-44D6-53BB-37C8-3776451C0422}"/>
              </a:ext>
            </a:extLst>
          </p:cNvPr>
          <p:cNvCxnSpPr>
            <a:cxnSpLocks/>
          </p:cNvCxnSpPr>
          <p:nvPr/>
        </p:nvCxnSpPr>
        <p:spPr>
          <a:xfrm>
            <a:off x="13904735" y="6763362"/>
            <a:ext cx="2700000" cy="0"/>
          </a:xfrm>
          <a:prstGeom prst="line">
            <a:avLst/>
          </a:prstGeom>
          <a:ln w="28575" cap="rnd">
            <a:solidFill>
              <a:srgbClr val="2F6DD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Segnaposto testo 2">
            <a:extLst>
              <a:ext uri="{FF2B5EF4-FFF2-40B4-BE49-F238E27FC236}">
                <a16:creationId xmlns:a16="http://schemas.microsoft.com/office/drawing/2014/main" id="{A2BEC717-4D9E-A2DF-712F-D2973E80CE7F}"/>
              </a:ext>
            </a:extLst>
          </p:cNvPr>
          <p:cNvSpPr txBox="1">
            <a:spLocks/>
          </p:cNvSpPr>
          <p:nvPr/>
        </p:nvSpPr>
        <p:spPr>
          <a:xfrm>
            <a:off x="8071642" y="3218602"/>
            <a:ext cx="781869" cy="361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rgbClr val="2F6DD5"/>
                </a:solidFill>
              </a:rPr>
              <a:t>1</a:t>
            </a:r>
          </a:p>
        </p:txBody>
      </p:sp>
      <p:sp>
        <p:nvSpPr>
          <p:cNvPr id="279" name="Segnaposto testo 2">
            <a:extLst>
              <a:ext uri="{FF2B5EF4-FFF2-40B4-BE49-F238E27FC236}">
                <a16:creationId xmlns:a16="http://schemas.microsoft.com/office/drawing/2014/main" id="{327A69A5-7D0E-F194-52C3-2EE832F2BF51}"/>
              </a:ext>
            </a:extLst>
          </p:cNvPr>
          <p:cNvSpPr txBox="1">
            <a:spLocks/>
          </p:cNvSpPr>
          <p:nvPr/>
        </p:nvSpPr>
        <p:spPr>
          <a:xfrm>
            <a:off x="12149725" y="3218602"/>
            <a:ext cx="781869" cy="361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rgbClr val="2F6DD5"/>
                </a:solidFill>
              </a:rPr>
              <a:t>2</a:t>
            </a:r>
          </a:p>
        </p:txBody>
      </p:sp>
      <p:sp>
        <p:nvSpPr>
          <p:cNvPr id="280" name="Segnaposto testo 2">
            <a:extLst>
              <a:ext uri="{FF2B5EF4-FFF2-40B4-BE49-F238E27FC236}">
                <a16:creationId xmlns:a16="http://schemas.microsoft.com/office/drawing/2014/main" id="{32655599-3A9C-A023-B0AF-71AD9D2A53E6}"/>
              </a:ext>
            </a:extLst>
          </p:cNvPr>
          <p:cNvSpPr txBox="1">
            <a:spLocks/>
          </p:cNvSpPr>
          <p:nvPr/>
        </p:nvSpPr>
        <p:spPr>
          <a:xfrm>
            <a:off x="16122344" y="3218602"/>
            <a:ext cx="781869" cy="361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rgbClr val="2F6DD5"/>
                </a:solidFill>
              </a:rPr>
              <a:t>3</a:t>
            </a:r>
          </a:p>
        </p:txBody>
      </p:sp>
      <p:sp>
        <p:nvSpPr>
          <p:cNvPr id="281" name="Segnaposto testo 2">
            <a:extLst>
              <a:ext uri="{FF2B5EF4-FFF2-40B4-BE49-F238E27FC236}">
                <a16:creationId xmlns:a16="http://schemas.microsoft.com/office/drawing/2014/main" id="{6C09B8E7-D1B4-47A8-9FC4-7EE9D6ED37DE}"/>
              </a:ext>
            </a:extLst>
          </p:cNvPr>
          <p:cNvSpPr txBox="1">
            <a:spLocks/>
          </p:cNvSpPr>
          <p:nvPr/>
        </p:nvSpPr>
        <p:spPr>
          <a:xfrm>
            <a:off x="4168477" y="6431472"/>
            <a:ext cx="781869" cy="361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rgbClr val="2F6DD5"/>
                </a:solidFill>
              </a:rPr>
              <a:t>4</a:t>
            </a:r>
          </a:p>
        </p:txBody>
      </p:sp>
      <p:sp>
        <p:nvSpPr>
          <p:cNvPr id="282" name="Segnaposto testo 2">
            <a:extLst>
              <a:ext uri="{FF2B5EF4-FFF2-40B4-BE49-F238E27FC236}">
                <a16:creationId xmlns:a16="http://schemas.microsoft.com/office/drawing/2014/main" id="{F5F74E81-EDE4-91E0-7384-09EC1FD4BD88}"/>
              </a:ext>
            </a:extLst>
          </p:cNvPr>
          <p:cNvSpPr txBox="1">
            <a:spLocks/>
          </p:cNvSpPr>
          <p:nvPr/>
        </p:nvSpPr>
        <p:spPr>
          <a:xfrm>
            <a:off x="8067025" y="6435270"/>
            <a:ext cx="781869" cy="361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rgbClr val="2F6DD5"/>
                </a:solidFill>
              </a:rPr>
              <a:t>5</a:t>
            </a:r>
          </a:p>
        </p:txBody>
      </p:sp>
      <p:sp>
        <p:nvSpPr>
          <p:cNvPr id="283" name="Segnaposto testo 2">
            <a:extLst>
              <a:ext uri="{FF2B5EF4-FFF2-40B4-BE49-F238E27FC236}">
                <a16:creationId xmlns:a16="http://schemas.microsoft.com/office/drawing/2014/main" id="{1D1A9AC5-ABE7-2902-A031-29AB36635FAF}"/>
              </a:ext>
            </a:extLst>
          </p:cNvPr>
          <p:cNvSpPr txBox="1">
            <a:spLocks/>
          </p:cNvSpPr>
          <p:nvPr/>
        </p:nvSpPr>
        <p:spPr>
          <a:xfrm>
            <a:off x="12145108" y="6435270"/>
            <a:ext cx="781869" cy="361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rgbClr val="2F6DD5"/>
                </a:solidFill>
              </a:rPr>
              <a:t>6</a:t>
            </a:r>
          </a:p>
        </p:txBody>
      </p:sp>
      <p:sp>
        <p:nvSpPr>
          <p:cNvPr id="284" name="Segnaposto testo 2">
            <a:extLst>
              <a:ext uri="{FF2B5EF4-FFF2-40B4-BE49-F238E27FC236}">
                <a16:creationId xmlns:a16="http://schemas.microsoft.com/office/drawing/2014/main" id="{7E23F6B9-0402-3E9F-4498-B83BA7E7B419}"/>
              </a:ext>
            </a:extLst>
          </p:cNvPr>
          <p:cNvSpPr txBox="1">
            <a:spLocks/>
          </p:cNvSpPr>
          <p:nvPr/>
        </p:nvSpPr>
        <p:spPr>
          <a:xfrm>
            <a:off x="16117727" y="6435270"/>
            <a:ext cx="781869" cy="361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rgbClr val="2F6DD5"/>
                </a:solidFill>
              </a:rPr>
              <a:t>7</a:t>
            </a:r>
          </a:p>
        </p:txBody>
      </p:sp>
      <p:grpSp>
        <p:nvGrpSpPr>
          <p:cNvPr id="285" name="Group 4">
            <a:extLst>
              <a:ext uri="{FF2B5EF4-FFF2-40B4-BE49-F238E27FC236}">
                <a16:creationId xmlns:a16="http://schemas.microsoft.com/office/drawing/2014/main" id="{35ECF337-5E13-8956-87BC-FE40B4C039E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42924" y="5901222"/>
            <a:ext cx="750038" cy="748396"/>
            <a:chOff x="1789" y="306"/>
            <a:chExt cx="457" cy="456"/>
          </a:xfrm>
        </p:grpSpPr>
        <p:sp>
          <p:nvSpPr>
            <p:cNvPr id="286" name="Freeform 5">
              <a:extLst>
                <a:ext uri="{FF2B5EF4-FFF2-40B4-BE49-F238E27FC236}">
                  <a16:creationId xmlns:a16="http://schemas.microsoft.com/office/drawing/2014/main" id="{0DF1B74C-5F98-D0D6-AC62-59CD4CB27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" y="336"/>
              <a:ext cx="106" cy="225"/>
            </a:xfrm>
            <a:custGeom>
              <a:avLst/>
              <a:gdLst>
                <a:gd name="T0" fmla="*/ 0 w 157"/>
                <a:gd name="T1" fmla="*/ 0 h 334"/>
                <a:gd name="T2" fmla="*/ 0 w 157"/>
                <a:gd name="T3" fmla="*/ 0 h 334"/>
                <a:gd name="T4" fmla="*/ 45 w 157"/>
                <a:gd name="T5" fmla="*/ 57 h 334"/>
                <a:gd name="T6" fmla="*/ 45 w 157"/>
                <a:gd name="T7" fmla="*/ 191 h 334"/>
                <a:gd name="T8" fmla="*/ 157 w 157"/>
                <a:gd name="T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334">
                  <a:moveTo>
                    <a:pt x="0" y="0"/>
                  </a:moveTo>
                  <a:lnTo>
                    <a:pt x="0" y="0"/>
                  </a:lnTo>
                  <a:lnTo>
                    <a:pt x="45" y="57"/>
                  </a:lnTo>
                  <a:lnTo>
                    <a:pt x="45" y="191"/>
                  </a:lnTo>
                  <a:cubicBezTo>
                    <a:pt x="43" y="242"/>
                    <a:pt x="102" y="287"/>
                    <a:pt x="157" y="334"/>
                  </a:cubicBez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7" name="Freeform 7">
              <a:extLst>
                <a:ext uri="{FF2B5EF4-FFF2-40B4-BE49-F238E27FC236}">
                  <a16:creationId xmlns:a16="http://schemas.microsoft.com/office/drawing/2014/main" id="{CE9F6F8B-84E9-C0D3-7EB9-6FA07B7B2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" y="520"/>
              <a:ext cx="172" cy="242"/>
            </a:xfrm>
            <a:custGeom>
              <a:avLst/>
              <a:gdLst>
                <a:gd name="T0" fmla="*/ 254 w 254"/>
                <a:gd name="T1" fmla="*/ 314 h 358"/>
                <a:gd name="T2" fmla="*/ 254 w 254"/>
                <a:gd name="T3" fmla="*/ 314 h 358"/>
                <a:gd name="T4" fmla="*/ 209 w 254"/>
                <a:gd name="T5" fmla="*/ 258 h 358"/>
                <a:gd name="T6" fmla="*/ 209 w 254"/>
                <a:gd name="T7" fmla="*/ 124 h 358"/>
                <a:gd name="T8" fmla="*/ 119 w 254"/>
                <a:gd name="T9" fmla="*/ 0 h 358"/>
                <a:gd name="T10" fmla="*/ 119 w 254"/>
                <a:gd name="T11" fmla="*/ 159 h 358"/>
                <a:gd name="T12" fmla="*/ 66 w 254"/>
                <a:gd name="T13" fmla="*/ 106 h 358"/>
                <a:gd name="T14" fmla="*/ 14 w 254"/>
                <a:gd name="T15" fmla="*/ 105 h 358"/>
                <a:gd name="T16" fmla="*/ 14 w 254"/>
                <a:gd name="T17" fmla="*/ 157 h 358"/>
                <a:gd name="T18" fmla="*/ 96 w 254"/>
                <a:gd name="T19" fmla="*/ 241 h 358"/>
                <a:gd name="T20" fmla="*/ 96 w 254"/>
                <a:gd name="T21" fmla="*/ 285 h 358"/>
                <a:gd name="T22" fmla="*/ 126 w 254"/>
                <a:gd name="T23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358">
                  <a:moveTo>
                    <a:pt x="254" y="314"/>
                  </a:moveTo>
                  <a:lnTo>
                    <a:pt x="254" y="314"/>
                  </a:lnTo>
                  <a:lnTo>
                    <a:pt x="209" y="258"/>
                  </a:lnTo>
                  <a:lnTo>
                    <a:pt x="209" y="124"/>
                  </a:lnTo>
                  <a:cubicBezTo>
                    <a:pt x="210" y="80"/>
                    <a:pt x="166" y="40"/>
                    <a:pt x="119" y="0"/>
                  </a:cubicBezTo>
                  <a:lnTo>
                    <a:pt x="119" y="159"/>
                  </a:lnTo>
                  <a:lnTo>
                    <a:pt x="66" y="106"/>
                  </a:lnTo>
                  <a:cubicBezTo>
                    <a:pt x="52" y="91"/>
                    <a:pt x="29" y="91"/>
                    <a:pt x="14" y="105"/>
                  </a:cubicBezTo>
                  <a:cubicBezTo>
                    <a:pt x="0" y="119"/>
                    <a:pt x="0" y="142"/>
                    <a:pt x="14" y="157"/>
                  </a:cubicBezTo>
                  <a:lnTo>
                    <a:pt x="96" y="241"/>
                  </a:lnTo>
                  <a:lnTo>
                    <a:pt x="96" y="285"/>
                  </a:lnTo>
                  <a:cubicBezTo>
                    <a:pt x="101" y="311"/>
                    <a:pt x="111" y="336"/>
                    <a:pt x="126" y="358"/>
                  </a:cubicBez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8" name="Freeform 8">
              <a:extLst>
                <a:ext uri="{FF2B5EF4-FFF2-40B4-BE49-F238E27FC236}">
                  <a16:creationId xmlns:a16="http://schemas.microsoft.com/office/drawing/2014/main" id="{B8450821-55AA-A453-9FC9-A225AE41C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456"/>
              <a:ext cx="183" cy="275"/>
            </a:xfrm>
            <a:custGeom>
              <a:avLst/>
              <a:gdLst>
                <a:gd name="T0" fmla="*/ 0 w 270"/>
                <a:gd name="T1" fmla="*/ 0 h 408"/>
                <a:gd name="T2" fmla="*/ 0 w 270"/>
                <a:gd name="T3" fmla="*/ 0 h 408"/>
                <a:gd name="T4" fmla="*/ 0 w 270"/>
                <a:gd name="T5" fmla="*/ 363 h 408"/>
                <a:gd name="T6" fmla="*/ 45 w 270"/>
                <a:gd name="T7" fmla="*/ 408 h 408"/>
                <a:gd name="T8" fmla="*/ 270 w 270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408">
                  <a:moveTo>
                    <a:pt x="0" y="0"/>
                  </a:moveTo>
                  <a:lnTo>
                    <a:pt x="0" y="0"/>
                  </a:lnTo>
                  <a:lnTo>
                    <a:pt x="0" y="363"/>
                  </a:lnTo>
                  <a:cubicBezTo>
                    <a:pt x="0" y="388"/>
                    <a:pt x="20" y="408"/>
                    <a:pt x="45" y="408"/>
                  </a:cubicBezTo>
                  <a:lnTo>
                    <a:pt x="270" y="408"/>
                  </a:ln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9" name="Freeform 9">
              <a:extLst>
                <a:ext uri="{FF2B5EF4-FFF2-40B4-BE49-F238E27FC236}">
                  <a16:creationId xmlns:a16="http://schemas.microsoft.com/office/drawing/2014/main" id="{6919C2BC-CB18-2F58-0FE1-ED67139C3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" y="656"/>
              <a:ext cx="81" cy="0"/>
            </a:xfrm>
            <a:custGeom>
              <a:avLst/>
              <a:gdLst>
                <a:gd name="T0" fmla="*/ 120 w 120"/>
                <a:gd name="T1" fmla="*/ 120 w 120"/>
                <a:gd name="T2" fmla="*/ 0 w 1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0">
                  <a:moveTo>
                    <a:pt x="12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90" name="Freeform 10">
              <a:extLst>
                <a:ext uri="{FF2B5EF4-FFF2-40B4-BE49-F238E27FC236}">
                  <a16:creationId xmlns:a16="http://schemas.microsoft.com/office/drawing/2014/main" id="{DE0A1722-530B-C212-F36F-6B942D10F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" y="580"/>
              <a:ext cx="31" cy="0"/>
            </a:xfrm>
            <a:custGeom>
              <a:avLst/>
              <a:gdLst>
                <a:gd name="T0" fmla="*/ 45 w 45"/>
                <a:gd name="T1" fmla="*/ 45 w 45"/>
                <a:gd name="T2" fmla="*/ 0 w 4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5">
                  <a:moveTo>
                    <a:pt x="45" y="0"/>
                  </a:moveTo>
                  <a:lnTo>
                    <a:pt x="45" y="0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91" name="Freeform 11">
              <a:extLst>
                <a:ext uri="{FF2B5EF4-FFF2-40B4-BE49-F238E27FC236}">
                  <a16:creationId xmlns:a16="http://schemas.microsoft.com/office/drawing/2014/main" id="{122FBE7D-2CC2-7ADF-310B-E47A9BBA1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2" y="306"/>
              <a:ext cx="183" cy="182"/>
            </a:xfrm>
            <a:custGeom>
              <a:avLst/>
              <a:gdLst>
                <a:gd name="T0" fmla="*/ 270 w 270"/>
                <a:gd name="T1" fmla="*/ 135 h 270"/>
                <a:gd name="T2" fmla="*/ 270 w 270"/>
                <a:gd name="T3" fmla="*/ 135 h 270"/>
                <a:gd name="T4" fmla="*/ 135 w 270"/>
                <a:gd name="T5" fmla="*/ 270 h 270"/>
                <a:gd name="T6" fmla="*/ 0 w 270"/>
                <a:gd name="T7" fmla="*/ 135 h 270"/>
                <a:gd name="T8" fmla="*/ 135 w 270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0">
                  <a:moveTo>
                    <a:pt x="270" y="135"/>
                  </a:moveTo>
                  <a:lnTo>
                    <a:pt x="270" y="135"/>
                  </a:lnTo>
                  <a:cubicBezTo>
                    <a:pt x="270" y="210"/>
                    <a:pt x="209" y="270"/>
                    <a:pt x="135" y="270"/>
                  </a:cubicBezTo>
                  <a:cubicBezTo>
                    <a:pt x="60" y="270"/>
                    <a:pt x="0" y="210"/>
                    <a:pt x="0" y="135"/>
                  </a:cubicBezTo>
                  <a:cubicBezTo>
                    <a:pt x="0" y="61"/>
                    <a:pt x="60" y="0"/>
                    <a:pt x="135" y="0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92" name="Freeform 12">
              <a:extLst>
                <a:ext uri="{FF2B5EF4-FFF2-40B4-BE49-F238E27FC236}">
                  <a16:creationId xmlns:a16="http://schemas.microsoft.com/office/drawing/2014/main" id="{F8C88907-AC72-3C75-D578-8E4921B67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9" y="329"/>
              <a:ext cx="126" cy="86"/>
            </a:xfrm>
            <a:custGeom>
              <a:avLst/>
              <a:gdLst>
                <a:gd name="T0" fmla="*/ 186 w 186"/>
                <a:gd name="T1" fmla="*/ 0 h 128"/>
                <a:gd name="T2" fmla="*/ 186 w 186"/>
                <a:gd name="T3" fmla="*/ 0 h 128"/>
                <a:gd name="T4" fmla="*/ 63 w 186"/>
                <a:gd name="T5" fmla="*/ 123 h 128"/>
                <a:gd name="T6" fmla="*/ 51 w 186"/>
                <a:gd name="T7" fmla="*/ 128 h 128"/>
                <a:gd name="T8" fmla="*/ 39 w 186"/>
                <a:gd name="T9" fmla="*/ 123 h 128"/>
                <a:gd name="T10" fmla="*/ 0 w 186"/>
                <a:gd name="T1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" h="128">
                  <a:moveTo>
                    <a:pt x="186" y="0"/>
                  </a:moveTo>
                  <a:lnTo>
                    <a:pt x="186" y="0"/>
                  </a:lnTo>
                  <a:lnTo>
                    <a:pt x="63" y="123"/>
                  </a:lnTo>
                  <a:cubicBezTo>
                    <a:pt x="59" y="126"/>
                    <a:pt x="55" y="128"/>
                    <a:pt x="51" y="128"/>
                  </a:cubicBezTo>
                  <a:cubicBezTo>
                    <a:pt x="46" y="128"/>
                    <a:pt x="42" y="126"/>
                    <a:pt x="39" y="123"/>
                  </a:cubicBezTo>
                  <a:lnTo>
                    <a:pt x="0" y="84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93" name="Freeform 6">
              <a:extLst>
                <a:ext uri="{FF2B5EF4-FFF2-40B4-BE49-F238E27FC236}">
                  <a16:creationId xmlns:a16="http://schemas.microsoft.com/office/drawing/2014/main" id="{1398AEBA-EF5D-009E-DF90-3DBABAAA8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" y="306"/>
              <a:ext cx="84" cy="180"/>
            </a:xfrm>
            <a:custGeom>
              <a:avLst/>
              <a:gdLst>
                <a:gd name="T0" fmla="*/ 6 w 124"/>
                <a:gd name="T1" fmla="*/ 199 h 266"/>
                <a:gd name="T2" fmla="*/ 6 w 124"/>
                <a:gd name="T3" fmla="*/ 199 h 266"/>
                <a:gd name="T4" fmla="*/ 59 w 124"/>
                <a:gd name="T5" fmla="*/ 253 h 266"/>
                <a:gd name="T6" fmla="*/ 94 w 124"/>
                <a:gd name="T7" fmla="*/ 263 h 266"/>
                <a:gd name="T8" fmla="*/ 121 w 124"/>
                <a:gd name="T9" fmla="*/ 237 h 266"/>
                <a:gd name="T10" fmla="*/ 112 w 124"/>
                <a:gd name="T11" fmla="*/ 202 h 266"/>
                <a:gd name="T12" fmla="*/ 29 w 124"/>
                <a:gd name="T13" fmla="*/ 118 h 266"/>
                <a:gd name="T14" fmla="*/ 29 w 124"/>
                <a:gd name="T15" fmla="*/ 74 h 266"/>
                <a:gd name="T16" fmla="*/ 0 w 124"/>
                <a:gd name="T1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266">
                  <a:moveTo>
                    <a:pt x="6" y="199"/>
                  </a:moveTo>
                  <a:lnTo>
                    <a:pt x="6" y="199"/>
                  </a:lnTo>
                  <a:lnTo>
                    <a:pt x="59" y="253"/>
                  </a:lnTo>
                  <a:cubicBezTo>
                    <a:pt x="68" y="262"/>
                    <a:pt x="82" y="266"/>
                    <a:pt x="94" y="263"/>
                  </a:cubicBezTo>
                  <a:cubicBezTo>
                    <a:pt x="107" y="260"/>
                    <a:pt x="117" y="250"/>
                    <a:pt x="121" y="237"/>
                  </a:cubicBezTo>
                  <a:cubicBezTo>
                    <a:pt x="124" y="225"/>
                    <a:pt x="121" y="211"/>
                    <a:pt x="112" y="202"/>
                  </a:cubicBezTo>
                  <a:lnTo>
                    <a:pt x="29" y="118"/>
                  </a:lnTo>
                  <a:lnTo>
                    <a:pt x="29" y="74"/>
                  </a:lnTo>
                  <a:cubicBezTo>
                    <a:pt x="25" y="48"/>
                    <a:pt x="15" y="22"/>
                    <a:pt x="0" y="0"/>
                  </a:cubicBez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294" name="Segnaposto piè di pagina 1">
            <a:extLst>
              <a:ext uri="{FF2B5EF4-FFF2-40B4-BE49-F238E27FC236}">
                <a16:creationId xmlns:a16="http://schemas.microsoft.com/office/drawing/2014/main" id="{26E6B719-DAF0-135E-11A2-AA5F64BDE341}"/>
              </a:ext>
            </a:extLst>
          </p:cNvPr>
          <p:cNvSpPr txBox="1">
            <a:spLocks/>
          </p:cNvSpPr>
          <p:nvPr/>
        </p:nvSpPr>
        <p:spPr>
          <a:xfrm>
            <a:off x="1885781" y="3582489"/>
            <a:ext cx="3029770" cy="135111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marL="0" algn="l" defTabSz="914400" rtl="0" eaLnBrk="1" latinLnBrk="0" hangingPunct="1">
              <a:defRPr sz="1800" kern="1200" baseline="0">
                <a:solidFill>
                  <a:srgbClr val="2F6DD5"/>
                </a:solidFill>
                <a:latin typeface="Titillium Web SemiBold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CERTIFICATI.</a:t>
            </a:r>
          </a:p>
          <a:p>
            <a:r>
              <a:rPr lang="en-GB" b="1" dirty="0"/>
              <a:t>COMPETENZE.</a:t>
            </a:r>
          </a:p>
          <a:p>
            <a:r>
              <a:rPr lang="en-GB" b="1" dirty="0"/>
              <a:t>MODELLI E STANDARD.</a:t>
            </a:r>
            <a:endParaRPr lang="en-IT" dirty="0"/>
          </a:p>
        </p:txBody>
      </p:sp>
      <p:sp>
        <p:nvSpPr>
          <p:cNvPr id="295" name="Rettangolo 294">
            <a:extLst>
              <a:ext uri="{FF2B5EF4-FFF2-40B4-BE49-F238E27FC236}">
                <a16:creationId xmlns:a16="http://schemas.microsoft.com/office/drawing/2014/main" id="{AD68F3A7-3381-B57D-3B33-5E1DE4A04BCE}"/>
              </a:ext>
            </a:extLst>
          </p:cNvPr>
          <p:cNvSpPr/>
          <p:nvPr/>
        </p:nvSpPr>
        <p:spPr>
          <a:xfrm>
            <a:off x="1942782" y="4505036"/>
            <a:ext cx="2700823" cy="263506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97" name="Connettore 2 296">
            <a:extLst>
              <a:ext uri="{FF2B5EF4-FFF2-40B4-BE49-F238E27FC236}">
                <a16:creationId xmlns:a16="http://schemas.microsoft.com/office/drawing/2014/main" id="{2BA227E3-31E2-D7F4-455D-066B4819D9FF}"/>
              </a:ext>
            </a:extLst>
          </p:cNvPr>
          <p:cNvCxnSpPr>
            <a:cxnSpLocks/>
          </p:cNvCxnSpPr>
          <p:nvPr/>
        </p:nvCxnSpPr>
        <p:spPr>
          <a:xfrm>
            <a:off x="3943925" y="4634344"/>
            <a:ext cx="517236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0" name="Elemento grafico 115">
            <a:extLst>
              <a:ext uri="{FF2B5EF4-FFF2-40B4-BE49-F238E27FC236}">
                <a16:creationId xmlns:a16="http://schemas.microsoft.com/office/drawing/2014/main" id="{52E8F3E6-8D91-55CD-E7E0-BD0049991DBC}"/>
              </a:ext>
            </a:extLst>
          </p:cNvPr>
          <p:cNvGrpSpPr>
            <a:grpSpLocks noChangeAspect="1"/>
          </p:cNvGrpSpPr>
          <p:nvPr/>
        </p:nvGrpSpPr>
        <p:grpSpPr>
          <a:xfrm>
            <a:off x="9992734" y="5917985"/>
            <a:ext cx="688535" cy="596413"/>
            <a:chOff x="1628775" y="3682024"/>
            <a:chExt cx="504870" cy="437321"/>
          </a:xfrm>
          <a:noFill/>
        </p:grpSpPr>
        <p:sp>
          <p:nvSpPr>
            <p:cNvPr id="301" name="Figura a mano libera: forma 173">
              <a:extLst>
                <a:ext uri="{FF2B5EF4-FFF2-40B4-BE49-F238E27FC236}">
                  <a16:creationId xmlns:a16="http://schemas.microsoft.com/office/drawing/2014/main" id="{E09A3A99-3B79-19C8-40DE-C0F24162FB42}"/>
                </a:ext>
              </a:extLst>
            </p:cNvPr>
            <p:cNvSpPr/>
            <p:nvPr/>
          </p:nvSpPr>
          <p:spPr>
            <a:xfrm>
              <a:off x="1628812" y="3749569"/>
              <a:ext cx="504825" cy="295275"/>
            </a:xfrm>
            <a:custGeom>
              <a:avLst/>
              <a:gdLst>
                <a:gd name="connsiteX0" fmla="*/ 253272 w 504825"/>
                <a:gd name="connsiteY0" fmla="*/ 26 h 295275"/>
                <a:gd name="connsiteX1" fmla="*/ 9623 w 504825"/>
                <a:gd name="connsiteY1" fmla="*/ 126884 h 295275"/>
                <a:gd name="connsiteX2" fmla="*/ 9623 w 504825"/>
                <a:gd name="connsiteY2" fmla="*/ 177005 h 295275"/>
                <a:gd name="connsiteX3" fmla="*/ 253272 w 504825"/>
                <a:gd name="connsiteY3" fmla="*/ 303952 h 295275"/>
                <a:gd name="connsiteX4" fmla="*/ 496990 w 504825"/>
                <a:gd name="connsiteY4" fmla="*/ 177005 h 295275"/>
                <a:gd name="connsiteX5" fmla="*/ 496990 w 504825"/>
                <a:gd name="connsiteY5" fmla="*/ 126884 h 295275"/>
                <a:gd name="connsiteX6" fmla="*/ 253272 w 504825"/>
                <a:gd name="connsiteY6" fmla="*/ 26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4825" h="295275">
                  <a:moveTo>
                    <a:pt x="253272" y="26"/>
                  </a:moveTo>
                  <a:cubicBezTo>
                    <a:pt x="162509" y="-1482"/>
                    <a:pt x="68638" y="61924"/>
                    <a:pt x="9623" y="126884"/>
                  </a:cubicBezTo>
                  <a:cubicBezTo>
                    <a:pt x="-3208" y="141127"/>
                    <a:pt x="-3208" y="162761"/>
                    <a:pt x="9623" y="177005"/>
                  </a:cubicBezTo>
                  <a:cubicBezTo>
                    <a:pt x="67332" y="240591"/>
                    <a:pt x="160955" y="305483"/>
                    <a:pt x="253272" y="303952"/>
                  </a:cubicBezTo>
                  <a:cubicBezTo>
                    <a:pt x="345590" y="305483"/>
                    <a:pt x="439190" y="240591"/>
                    <a:pt x="496990" y="177005"/>
                  </a:cubicBezTo>
                  <a:cubicBezTo>
                    <a:pt x="509820" y="162761"/>
                    <a:pt x="509820" y="141127"/>
                    <a:pt x="496990" y="126884"/>
                  </a:cubicBezTo>
                  <a:cubicBezTo>
                    <a:pt x="437907" y="61924"/>
                    <a:pt x="344036" y="-1482"/>
                    <a:pt x="253272" y="26"/>
                  </a:cubicBez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02" name="Figura a mano libera: forma 174">
              <a:extLst>
                <a:ext uri="{FF2B5EF4-FFF2-40B4-BE49-F238E27FC236}">
                  <a16:creationId xmlns:a16="http://schemas.microsoft.com/office/drawing/2014/main" id="{97596BF2-7B3D-79E6-6EDA-A6DCAE54381D}"/>
                </a:ext>
              </a:extLst>
            </p:cNvPr>
            <p:cNvSpPr/>
            <p:nvPr/>
          </p:nvSpPr>
          <p:spPr>
            <a:xfrm>
              <a:off x="1797648" y="3817122"/>
              <a:ext cx="161925" cy="161925"/>
            </a:xfrm>
            <a:custGeom>
              <a:avLst/>
              <a:gdLst>
                <a:gd name="connsiteX0" fmla="*/ 168873 w 161925"/>
                <a:gd name="connsiteY0" fmla="*/ 84436 h 161925"/>
                <a:gd name="connsiteX1" fmla="*/ 84436 w 161925"/>
                <a:gd name="connsiteY1" fmla="*/ 168873 h 161925"/>
                <a:gd name="connsiteX2" fmla="*/ 0 w 161925"/>
                <a:gd name="connsiteY2" fmla="*/ 84436 h 161925"/>
                <a:gd name="connsiteX3" fmla="*/ 84436 w 161925"/>
                <a:gd name="connsiteY3" fmla="*/ 0 h 161925"/>
                <a:gd name="connsiteX4" fmla="*/ 168873 w 161925"/>
                <a:gd name="connsiteY4" fmla="*/ 84436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161925">
                  <a:moveTo>
                    <a:pt x="168873" y="84436"/>
                  </a:moveTo>
                  <a:cubicBezTo>
                    <a:pt x="168873" y="131069"/>
                    <a:pt x="131069" y="168873"/>
                    <a:pt x="84436" y="168873"/>
                  </a:cubicBezTo>
                  <a:cubicBezTo>
                    <a:pt x="37804" y="168873"/>
                    <a:pt x="0" y="131069"/>
                    <a:pt x="0" y="84436"/>
                  </a:cubicBezTo>
                  <a:cubicBezTo>
                    <a:pt x="0" y="37803"/>
                    <a:pt x="37804" y="0"/>
                    <a:pt x="84436" y="0"/>
                  </a:cubicBezTo>
                  <a:cubicBezTo>
                    <a:pt x="131069" y="0"/>
                    <a:pt x="168873" y="37803"/>
                    <a:pt x="168873" y="84436"/>
                  </a:cubicBez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03" name="Figura a mano libera: forma 175">
              <a:extLst>
                <a:ext uri="{FF2B5EF4-FFF2-40B4-BE49-F238E27FC236}">
                  <a16:creationId xmlns:a16="http://schemas.microsoft.com/office/drawing/2014/main" id="{35E0907F-33D2-5207-9133-BB438A6C4C63}"/>
                </a:ext>
              </a:extLst>
            </p:cNvPr>
            <p:cNvSpPr/>
            <p:nvPr/>
          </p:nvSpPr>
          <p:spPr>
            <a:xfrm>
              <a:off x="1628775" y="3682024"/>
              <a:ext cx="133350" cy="133350"/>
            </a:xfrm>
            <a:custGeom>
              <a:avLst/>
              <a:gdLst>
                <a:gd name="connsiteX0" fmla="*/ 0 w 133350"/>
                <a:gd name="connsiteY0" fmla="*/ 0 h 133350"/>
                <a:gd name="connsiteX1" fmla="*/ 135098 w 133350"/>
                <a:gd name="connsiteY1" fmla="*/ 135099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350" h="133350">
                  <a:moveTo>
                    <a:pt x="0" y="0"/>
                  </a:moveTo>
                  <a:lnTo>
                    <a:pt x="135098" y="135099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04" name="Figura a mano libera: forma 176">
              <a:extLst>
                <a:ext uri="{FF2B5EF4-FFF2-40B4-BE49-F238E27FC236}">
                  <a16:creationId xmlns:a16="http://schemas.microsoft.com/office/drawing/2014/main" id="{9293E400-EACA-2F6D-F580-4F0C63B296D8}"/>
                </a:ext>
              </a:extLst>
            </p:cNvPr>
            <p:cNvSpPr/>
            <p:nvPr/>
          </p:nvSpPr>
          <p:spPr>
            <a:xfrm>
              <a:off x="2000295" y="3682024"/>
              <a:ext cx="133350" cy="133350"/>
            </a:xfrm>
            <a:custGeom>
              <a:avLst/>
              <a:gdLst>
                <a:gd name="connsiteX0" fmla="*/ 135098 w 133350"/>
                <a:gd name="connsiteY0" fmla="*/ 0 h 133350"/>
                <a:gd name="connsiteX1" fmla="*/ 0 w 133350"/>
                <a:gd name="connsiteY1" fmla="*/ 135099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350" h="133350">
                  <a:moveTo>
                    <a:pt x="135098" y="0"/>
                  </a:moveTo>
                  <a:lnTo>
                    <a:pt x="0" y="135099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05" name="Figura a mano libera: forma 177">
              <a:extLst>
                <a:ext uri="{FF2B5EF4-FFF2-40B4-BE49-F238E27FC236}">
                  <a16:creationId xmlns:a16="http://schemas.microsoft.com/office/drawing/2014/main" id="{165A3584-E02F-1A32-04D4-F1367EE67E64}"/>
                </a:ext>
              </a:extLst>
            </p:cNvPr>
            <p:cNvSpPr/>
            <p:nvPr/>
          </p:nvSpPr>
          <p:spPr>
            <a:xfrm>
              <a:off x="1628775" y="3985995"/>
              <a:ext cx="133350" cy="133350"/>
            </a:xfrm>
            <a:custGeom>
              <a:avLst/>
              <a:gdLst>
                <a:gd name="connsiteX0" fmla="*/ 0 w 133350"/>
                <a:gd name="connsiteY0" fmla="*/ 135098 h 133350"/>
                <a:gd name="connsiteX1" fmla="*/ 135098 w 133350"/>
                <a:gd name="connsiteY1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350" h="133350">
                  <a:moveTo>
                    <a:pt x="0" y="135098"/>
                  </a:moveTo>
                  <a:lnTo>
                    <a:pt x="135098" y="0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06" name="Figura a mano libera: forma 178">
              <a:extLst>
                <a:ext uri="{FF2B5EF4-FFF2-40B4-BE49-F238E27FC236}">
                  <a16:creationId xmlns:a16="http://schemas.microsoft.com/office/drawing/2014/main" id="{0D389976-1BE5-0FCC-34A4-55EA4406AE4B}"/>
                </a:ext>
              </a:extLst>
            </p:cNvPr>
            <p:cNvSpPr/>
            <p:nvPr/>
          </p:nvSpPr>
          <p:spPr>
            <a:xfrm>
              <a:off x="2000295" y="3985995"/>
              <a:ext cx="133350" cy="133350"/>
            </a:xfrm>
            <a:custGeom>
              <a:avLst/>
              <a:gdLst>
                <a:gd name="connsiteX0" fmla="*/ 135098 w 133350"/>
                <a:gd name="connsiteY0" fmla="*/ 135098 h 133350"/>
                <a:gd name="connsiteX1" fmla="*/ 0 w 133350"/>
                <a:gd name="connsiteY1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3350" h="133350">
                  <a:moveTo>
                    <a:pt x="135098" y="135098"/>
                  </a:move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grpSp>
        <p:nvGrpSpPr>
          <p:cNvPr id="307" name="Gruppo 306">
            <a:extLst>
              <a:ext uri="{FF2B5EF4-FFF2-40B4-BE49-F238E27FC236}">
                <a16:creationId xmlns:a16="http://schemas.microsoft.com/office/drawing/2014/main" id="{0122AA8A-5366-CFF7-4AF2-49BBA53F9F63}"/>
              </a:ext>
            </a:extLst>
          </p:cNvPr>
          <p:cNvGrpSpPr/>
          <p:nvPr/>
        </p:nvGrpSpPr>
        <p:grpSpPr>
          <a:xfrm>
            <a:off x="13927370" y="5901033"/>
            <a:ext cx="668064" cy="666188"/>
            <a:chOff x="7213600" y="3105151"/>
            <a:chExt cx="565150" cy="563562"/>
          </a:xfrm>
        </p:grpSpPr>
        <p:sp>
          <p:nvSpPr>
            <p:cNvPr id="308" name="Freeform 22">
              <a:extLst>
                <a:ext uri="{FF2B5EF4-FFF2-40B4-BE49-F238E27FC236}">
                  <a16:creationId xmlns:a16="http://schemas.microsoft.com/office/drawing/2014/main" id="{CB6C7194-C66E-C2C9-B3B4-6D8C9CF0A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3600" y="3443288"/>
              <a:ext cx="0" cy="225425"/>
            </a:xfrm>
            <a:custGeom>
              <a:avLst/>
              <a:gdLst>
                <a:gd name="T0" fmla="*/ 0 h 210"/>
                <a:gd name="T1" fmla="*/ 0 h 210"/>
                <a:gd name="T2" fmla="*/ 210 h 2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10">
                  <a:moveTo>
                    <a:pt x="0" y="0"/>
                  </a:moveTo>
                  <a:lnTo>
                    <a:pt x="0" y="0"/>
                  </a:lnTo>
                  <a:lnTo>
                    <a:pt x="0" y="210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09" name="Freeform 23">
              <a:extLst>
                <a:ext uri="{FF2B5EF4-FFF2-40B4-BE49-F238E27FC236}">
                  <a16:creationId xmlns:a16="http://schemas.microsoft.com/office/drawing/2014/main" id="{83F59FBE-5B2B-CE3F-5E4E-EB790A1A8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3600" y="3481388"/>
              <a:ext cx="376238" cy="150813"/>
            </a:xfrm>
            <a:custGeom>
              <a:avLst/>
              <a:gdLst>
                <a:gd name="T0" fmla="*/ 0 w 350"/>
                <a:gd name="T1" fmla="*/ 140 h 140"/>
                <a:gd name="T2" fmla="*/ 0 w 350"/>
                <a:gd name="T3" fmla="*/ 140 h 140"/>
                <a:gd name="T4" fmla="*/ 350 w 350"/>
                <a:gd name="T5" fmla="*/ 140 h 140"/>
                <a:gd name="T6" fmla="*/ 280 w 350"/>
                <a:gd name="T7" fmla="*/ 70 h 140"/>
                <a:gd name="T8" fmla="*/ 193 w 350"/>
                <a:gd name="T9" fmla="*/ 70 h 140"/>
                <a:gd name="T10" fmla="*/ 123 w 350"/>
                <a:gd name="T11" fmla="*/ 0 h 140"/>
                <a:gd name="T12" fmla="*/ 0 w 350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0" h="140">
                  <a:moveTo>
                    <a:pt x="0" y="140"/>
                  </a:moveTo>
                  <a:lnTo>
                    <a:pt x="0" y="140"/>
                  </a:lnTo>
                  <a:lnTo>
                    <a:pt x="350" y="140"/>
                  </a:lnTo>
                  <a:cubicBezTo>
                    <a:pt x="350" y="101"/>
                    <a:pt x="319" y="70"/>
                    <a:pt x="280" y="70"/>
                  </a:cubicBezTo>
                  <a:lnTo>
                    <a:pt x="193" y="70"/>
                  </a:lnTo>
                  <a:cubicBezTo>
                    <a:pt x="193" y="31"/>
                    <a:pt x="161" y="0"/>
                    <a:pt x="123" y="0"/>
                  </a:cubicBez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10" name="Freeform 24">
              <a:extLst>
                <a:ext uri="{FF2B5EF4-FFF2-40B4-BE49-F238E27FC236}">
                  <a16:creationId xmlns:a16="http://schemas.microsoft.com/office/drawing/2014/main" id="{643DD958-E279-4F81-3DAA-B0E89A29B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5363" y="3556001"/>
              <a:ext cx="76200" cy="0"/>
            </a:xfrm>
            <a:custGeom>
              <a:avLst/>
              <a:gdLst>
                <a:gd name="T0" fmla="*/ 0 w 70"/>
                <a:gd name="T1" fmla="*/ 0 w 70"/>
                <a:gd name="T2" fmla="*/ 70 w 7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0">
                  <a:moveTo>
                    <a:pt x="0" y="0"/>
                  </a:moveTo>
                  <a:lnTo>
                    <a:pt x="0" y="0"/>
                  </a:lnTo>
                  <a:lnTo>
                    <a:pt x="70" y="0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11" name="Freeform 25">
              <a:extLst>
                <a:ext uri="{FF2B5EF4-FFF2-40B4-BE49-F238E27FC236}">
                  <a16:creationId xmlns:a16="http://schemas.microsoft.com/office/drawing/2014/main" id="{E8428E9C-EA1E-D2D9-47D2-61064C1FB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025" y="3105151"/>
              <a:ext cx="339725" cy="338138"/>
            </a:xfrm>
            <a:custGeom>
              <a:avLst/>
              <a:gdLst>
                <a:gd name="T0" fmla="*/ 315 w 315"/>
                <a:gd name="T1" fmla="*/ 123 h 315"/>
                <a:gd name="T2" fmla="*/ 315 w 315"/>
                <a:gd name="T3" fmla="*/ 123 h 315"/>
                <a:gd name="T4" fmla="*/ 297 w 315"/>
                <a:gd name="T5" fmla="*/ 105 h 315"/>
                <a:gd name="T6" fmla="*/ 210 w 315"/>
                <a:gd name="T7" fmla="*/ 105 h 315"/>
                <a:gd name="T8" fmla="*/ 210 w 315"/>
                <a:gd name="T9" fmla="*/ 18 h 315"/>
                <a:gd name="T10" fmla="*/ 192 w 315"/>
                <a:gd name="T11" fmla="*/ 0 h 315"/>
                <a:gd name="T12" fmla="*/ 122 w 315"/>
                <a:gd name="T13" fmla="*/ 0 h 315"/>
                <a:gd name="T14" fmla="*/ 105 w 315"/>
                <a:gd name="T15" fmla="*/ 18 h 315"/>
                <a:gd name="T16" fmla="*/ 105 w 315"/>
                <a:gd name="T17" fmla="*/ 105 h 315"/>
                <a:gd name="T18" fmla="*/ 18 w 315"/>
                <a:gd name="T19" fmla="*/ 105 h 315"/>
                <a:gd name="T20" fmla="*/ 0 w 315"/>
                <a:gd name="T21" fmla="*/ 123 h 315"/>
                <a:gd name="T22" fmla="*/ 0 w 315"/>
                <a:gd name="T23" fmla="*/ 193 h 315"/>
                <a:gd name="T24" fmla="*/ 18 w 315"/>
                <a:gd name="T25" fmla="*/ 210 h 315"/>
                <a:gd name="T26" fmla="*/ 105 w 315"/>
                <a:gd name="T27" fmla="*/ 210 h 315"/>
                <a:gd name="T28" fmla="*/ 105 w 315"/>
                <a:gd name="T29" fmla="*/ 297 h 315"/>
                <a:gd name="T30" fmla="*/ 122 w 315"/>
                <a:gd name="T31" fmla="*/ 315 h 315"/>
                <a:gd name="T32" fmla="*/ 192 w 315"/>
                <a:gd name="T33" fmla="*/ 315 h 315"/>
                <a:gd name="T34" fmla="*/ 210 w 315"/>
                <a:gd name="T35" fmla="*/ 297 h 315"/>
                <a:gd name="T36" fmla="*/ 210 w 315"/>
                <a:gd name="T37" fmla="*/ 210 h 315"/>
                <a:gd name="T38" fmla="*/ 297 w 315"/>
                <a:gd name="T39" fmla="*/ 210 h 315"/>
                <a:gd name="T40" fmla="*/ 315 w 315"/>
                <a:gd name="T41" fmla="*/ 193 h 315"/>
                <a:gd name="T42" fmla="*/ 315 w 315"/>
                <a:gd name="T43" fmla="*/ 123 h 315"/>
                <a:gd name="T44" fmla="*/ 315 w 315"/>
                <a:gd name="T45" fmla="*/ 123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5" h="315">
                  <a:moveTo>
                    <a:pt x="315" y="123"/>
                  </a:moveTo>
                  <a:lnTo>
                    <a:pt x="315" y="123"/>
                  </a:lnTo>
                  <a:cubicBezTo>
                    <a:pt x="315" y="113"/>
                    <a:pt x="307" y="105"/>
                    <a:pt x="297" y="105"/>
                  </a:cubicBezTo>
                  <a:lnTo>
                    <a:pt x="210" y="105"/>
                  </a:lnTo>
                  <a:lnTo>
                    <a:pt x="210" y="18"/>
                  </a:lnTo>
                  <a:cubicBezTo>
                    <a:pt x="210" y="8"/>
                    <a:pt x="202" y="0"/>
                    <a:pt x="192" y="0"/>
                  </a:cubicBezTo>
                  <a:lnTo>
                    <a:pt x="122" y="0"/>
                  </a:lnTo>
                  <a:cubicBezTo>
                    <a:pt x="113" y="0"/>
                    <a:pt x="105" y="8"/>
                    <a:pt x="105" y="18"/>
                  </a:cubicBezTo>
                  <a:lnTo>
                    <a:pt x="105" y="105"/>
                  </a:lnTo>
                  <a:lnTo>
                    <a:pt x="18" y="105"/>
                  </a:lnTo>
                  <a:cubicBezTo>
                    <a:pt x="8" y="105"/>
                    <a:pt x="0" y="113"/>
                    <a:pt x="0" y="123"/>
                  </a:cubicBezTo>
                  <a:lnTo>
                    <a:pt x="0" y="193"/>
                  </a:lnTo>
                  <a:cubicBezTo>
                    <a:pt x="0" y="202"/>
                    <a:pt x="8" y="210"/>
                    <a:pt x="18" y="210"/>
                  </a:cubicBezTo>
                  <a:lnTo>
                    <a:pt x="105" y="210"/>
                  </a:lnTo>
                  <a:lnTo>
                    <a:pt x="105" y="297"/>
                  </a:lnTo>
                  <a:cubicBezTo>
                    <a:pt x="105" y="307"/>
                    <a:pt x="113" y="315"/>
                    <a:pt x="122" y="315"/>
                  </a:cubicBezTo>
                  <a:lnTo>
                    <a:pt x="192" y="315"/>
                  </a:lnTo>
                  <a:cubicBezTo>
                    <a:pt x="202" y="315"/>
                    <a:pt x="210" y="307"/>
                    <a:pt x="210" y="297"/>
                  </a:cubicBezTo>
                  <a:lnTo>
                    <a:pt x="210" y="210"/>
                  </a:lnTo>
                  <a:lnTo>
                    <a:pt x="297" y="210"/>
                  </a:lnTo>
                  <a:cubicBezTo>
                    <a:pt x="307" y="210"/>
                    <a:pt x="315" y="202"/>
                    <a:pt x="315" y="193"/>
                  </a:cubicBezTo>
                  <a:lnTo>
                    <a:pt x="315" y="123"/>
                  </a:lnTo>
                  <a:lnTo>
                    <a:pt x="315" y="123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312" name="Segnaposto numero diapositiva 2">
            <a:extLst>
              <a:ext uri="{FF2B5EF4-FFF2-40B4-BE49-F238E27FC236}">
                <a16:creationId xmlns:a16="http://schemas.microsoft.com/office/drawing/2014/main" id="{B9CA0A46-C8AB-9B94-D2DB-C95FA841FC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183779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37D00262-209D-B53A-A2A9-4C1FFD0F5C0E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Diagnosi</a:t>
            </a:r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DDB3001-BF06-9444-C298-36BE5DE38E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20</a:t>
            </a:fld>
            <a:endParaRPr lang="en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9998C1E-CA9C-E337-FB90-0FA992335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8462" y="2076450"/>
            <a:ext cx="12411075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417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37D00262-209D-B53A-A2A9-4C1FFD0F5C0E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Diagnosi</a:t>
            </a:r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DDB3001-BF06-9444-C298-36BE5DE38E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21</a:t>
            </a:fld>
            <a:endParaRPr lang="en-IT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BA63370C-E526-556A-82C4-1EE4375C85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0263"/>
          <a:stretch/>
        </p:blipFill>
        <p:spPr>
          <a:xfrm>
            <a:off x="1980000" y="1551397"/>
            <a:ext cx="12799173" cy="8735603"/>
          </a:xfrm>
          <a:prstGeom prst="rect">
            <a:avLst/>
          </a:prstGeom>
        </p:spPr>
      </p:pic>
      <p:sp>
        <p:nvSpPr>
          <p:cNvPr id="10" name="Freccia a sinistra 9">
            <a:extLst>
              <a:ext uri="{FF2B5EF4-FFF2-40B4-BE49-F238E27FC236}">
                <a16:creationId xmlns:a16="http://schemas.microsoft.com/office/drawing/2014/main" id="{A60066E7-5F68-9760-AE19-E0653033BFF3}"/>
              </a:ext>
            </a:extLst>
          </p:cNvPr>
          <p:cNvSpPr/>
          <p:nvPr/>
        </p:nvSpPr>
        <p:spPr>
          <a:xfrm>
            <a:off x="13438042" y="4924700"/>
            <a:ext cx="633047" cy="437599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1007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324A812D-7B8B-C044-4CA3-AC114F6E72C1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Ricerca codice ICD-9CM</a:t>
            </a:r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DDB3001-BF06-9444-C298-36BE5DE38E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22</a:t>
            </a:fld>
            <a:endParaRPr lang="en-IT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975D814-D646-3D70-AFE5-33D970987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3162" y="1605604"/>
            <a:ext cx="13267495" cy="797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931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8B7AAA1D-A4B6-23C6-D110-B03F225BF254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Attestazioni</a:t>
            </a:r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DDB3001-BF06-9444-C298-36BE5DE38E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23</a:t>
            </a:fld>
            <a:endParaRPr lang="en-IT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55B66253-1676-6618-E769-7460A2355DE5}"/>
              </a:ext>
            </a:extLst>
          </p:cNvPr>
          <p:cNvSpPr txBox="1">
            <a:spLocks/>
          </p:cNvSpPr>
          <p:nvPr/>
        </p:nvSpPr>
        <p:spPr>
          <a:xfrm>
            <a:off x="14256972" y="4115165"/>
            <a:ext cx="3335663" cy="23887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0" i="0" dirty="0">
                <a:solidFill>
                  <a:srgbClr val="000000"/>
                </a:solidFill>
                <a:effectLst/>
                <a:latin typeface="Titillium Web" panose="00000500000000000000" pitchFamily="2" charset="0"/>
              </a:rPr>
              <a:t>Aderire ai servizi proattivi significa autorizzare l'Inps a trattare i dati personali al fine di proporre servizi o prestazioni sulla base di informazioni già presenti negli archivi, anche a seguito di precedenti richieste di servizio o informazioni ovvero della manifestazione di un bisogno.</a:t>
            </a:r>
            <a:r>
              <a:rPr lang="it-IT" sz="2000" dirty="0"/>
              <a:t>.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9DF65D8-610F-1A61-524E-3E1E98692DB1}"/>
              </a:ext>
            </a:extLst>
          </p:cNvPr>
          <p:cNvCxnSpPr>
            <a:cxnSpLocks/>
          </p:cNvCxnSpPr>
          <p:nvPr/>
        </p:nvCxnSpPr>
        <p:spPr>
          <a:xfrm>
            <a:off x="14058489" y="4115165"/>
            <a:ext cx="0" cy="2550643"/>
          </a:xfrm>
          <a:prstGeom prst="line">
            <a:avLst/>
          </a:prstGeom>
          <a:ln w="28575">
            <a:solidFill>
              <a:srgbClr val="2F6D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Elemento grafico 47">
            <a:extLst>
              <a:ext uri="{FF2B5EF4-FFF2-40B4-BE49-F238E27FC236}">
                <a16:creationId xmlns:a16="http://schemas.microsoft.com/office/drawing/2014/main" id="{C367EA87-107C-A57A-D8F8-878F458C1AE6}"/>
              </a:ext>
            </a:extLst>
          </p:cNvPr>
          <p:cNvGrpSpPr>
            <a:grpSpLocks noChangeAspect="1"/>
          </p:cNvGrpSpPr>
          <p:nvPr/>
        </p:nvGrpSpPr>
        <p:grpSpPr>
          <a:xfrm>
            <a:off x="14256973" y="3203364"/>
            <a:ext cx="777333" cy="630270"/>
            <a:chOff x="723702" y="2013913"/>
            <a:chExt cx="264319" cy="214313"/>
          </a:xfrm>
          <a:noFill/>
        </p:grpSpPr>
        <p:sp>
          <p:nvSpPr>
            <p:cNvPr id="11" name="Figura a mano libera: forma 42">
              <a:extLst>
                <a:ext uri="{FF2B5EF4-FFF2-40B4-BE49-F238E27FC236}">
                  <a16:creationId xmlns:a16="http://schemas.microsoft.com/office/drawing/2014/main" id="{04C2F957-8C22-4D30-2936-102E28A337D1}"/>
                </a:ext>
              </a:extLst>
            </p:cNvPr>
            <p:cNvSpPr/>
            <p:nvPr/>
          </p:nvSpPr>
          <p:spPr>
            <a:xfrm>
              <a:off x="723702" y="2070204"/>
              <a:ext cx="71438" cy="92869"/>
            </a:xfrm>
            <a:custGeom>
              <a:avLst/>
              <a:gdLst>
                <a:gd name="connsiteX0" fmla="*/ 72053 w 71437"/>
                <a:gd name="connsiteY0" fmla="*/ 93819 h 92868"/>
                <a:gd name="connsiteX1" fmla="*/ 45033 w 71437"/>
                <a:gd name="connsiteY1" fmla="*/ 93819 h 92868"/>
                <a:gd name="connsiteX2" fmla="*/ 0 w 71437"/>
                <a:gd name="connsiteY2" fmla="*/ 46909 h 92868"/>
                <a:gd name="connsiteX3" fmla="*/ 45033 w 71437"/>
                <a:gd name="connsiteY3" fmla="*/ 0 h 92868"/>
                <a:gd name="connsiteX4" fmla="*/ 72053 w 71437"/>
                <a:gd name="connsiteY4" fmla="*/ 0 h 92868"/>
                <a:gd name="connsiteX5" fmla="*/ 72053 w 71437"/>
                <a:gd name="connsiteY5" fmla="*/ 93819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37" h="92868">
                  <a:moveTo>
                    <a:pt x="72053" y="93819"/>
                  </a:moveTo>
                  <a:lnTo>
                    <a:pt x="45033" y="93819"/>
                  </a:lnTo>
                  <a:cubicBezTo>
                    <a:pt x="20162" y="93819"/>
                    <a:pt x="0" y="72817"/>
                    <a:pt x="0" y="46909"/>
                  </a:cubicBezTo>
                  <a:cubicBezTo>
                    <a:pt x="0" y="21002"/>
                    <a:pt x="20162" y="0"/>
                    <a:pt x="45033" y="0"/>
                  </a:cubicBezTo>
                  <a:lnTo>
                    <a:pt x="72053" y="0"/>
                  </a:lnTo>
                  <a:lnTo>
                    <a:pt x="72053" y="93819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" name="Figura a mano libera: forma 43">
              <a:extLst>
                <a:ext uri="{FF2B5EF4-FFF2-40B4-BE49-F238E27FC236}">
                  <a16:creationId xmlns:a16="http://schemas.microsoft.com/office/drawing/2014/main" id="{81B4330D-7768-880E-5420-12AD258C43BE}"/>
                </a:ext>
              </a:extLst>
            </p:cNvPr>
            <p:cNvSpPr/>
            <p:nvPr/>
          </p:nvSpPr>
          <p:spPr>
            <a:xfrm>
              <a:off x="795755" y="2013913"/>
              <a:ext cx="157163" cy="200025"/>
            </a:xfrm>
            <a:custGeom>
              <a:avLst/>
              <a:gdLst>
                <a:gd name="connsiteX0" fmla="*/ 0 w 157162"/>
                <a:gd name="connsiteY0" fmla="*/ 150110 h 200025"/>
                <a:gd name="connsiteX1" fmla="*/ 148500 w 157162"/>
                <a:gd name="connsiteY1" fmla="*/ 196943 h 200025"/>
                <a:gd name="connsiteX2" fmla="*/ 162118 w 157162"/>
                <a:gd name="connsiteY2" fmla="*/ 206400 h 200025"/>
                <a:gd name="connsiteX3" fmla="*/ 162118 w 157162"/>
                <a:gd name="connsiteY3" fmla="*/ 0 h 200025"/>
                <a:gd name="connsiteX4" fmla="*/ 148500 w 157162"/>
                <a:gd name="connsiteY4" fmla="*/ 9457 h 200025"/>
                <a:gd name="connsiteX5" fmla="*/ 0 w 157162"/>
                <a:gd name="connsiteY5" fmla="*/ 56291 h 200025"/>
                <a:gd name="connsiteX6" fmla="*/ 0 w 157162"/>
                <a:gd name="connsiteY6" fmla="*/ 15011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162" h="200025">
                  <a:moveTo>
                    <a:pt x="0" y="150110"/>
                  </a:moveTo>
                  <a:cubicBezTo>
                    <a:pt x="52852" y="150114"/>
                    <a:pt x="104521" y="166410"/>
                    <a:pt x="148500" y="196943"/>
                  </a:cubicBezTo>
                  <a:lnTo>
                    <a:pt x="162118" y="206400"/>
                  </a:lnTo>
                  <a:lnTo>
                    <a:pt x="162118" y="0"/>
                  </a:lnTo>
                  <a:lnTo>
                    <a:pt x="148500" y="9457"/>
                  </a:lnTo>
                  <a:cubicBezTo>
                    <a:pt x="104521" y="39991"/>
                    <a:pt x="52852" y="56286"/>
                    <a:pt x="0" y="56291"/>
                  </a:cubicBezTo>
                  <a:lnTo>
                    <a:pt x="0" y="150110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" name="Figura a mano libera: forma 45">
              <a:extLst>
                <a:ext uri="{FF2B5EF4-FFF2-40B4-BE49-F238E27FC236}">
                  <a16:creationId xmlns:a16="http://schemas.microsoft.com/office/drawing/2014/main" id="{774DF30C-615D-A10E-897D-74A37D915F28}"/>
                </a:ext>
              </a:extLst>
            </p:cNvPr>
            <p:cNvSpPr/>
            <p:nvPr/>
          </p:nvSpPr>
          <p:spPr>
            <a:xfrm>
              <a:off x="993899" y="2098350"/>
              <a:ext cx="7144" cy="35719"/>
            </a:xfrm>
            <a:custGeom>
              <a:avLst/>
              <a:gdLst>
                <a:gd name="connsiteX0" fmla="*/ 0 w 0"/>
                <a:gd name="connsiteY0" fmla="*/ 0 h 35718"/>
                <a:gd name="connsiteX1" fmla="*/ 0 w 0"/>
                <a:gd name="connsiteY1" fmla="*/ 37528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5718">
                  <a:moveTo>
                    <a:pt x="0" y="0"/>
                  </a:moveTo>
                  <a:lnTo>
                    <a:pt x="0" y="37528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4" name="Figura a mano libera: forma 46">
              <a:extLst>
                <a:ext uri="{FF2B5EF4-FFF2-40B4-BE49-F238E27FC236}">
                  <a16:creationId xmlns:a16="http://schemas.microsoft.com/office/drawing/2014/main" id="{BF79F4AF-4CE8-73AB-22AE-95BEC33A7D6B}"/>
                </a:ext>
              </a:extLst>
            </p:cNvPr>
            <p:cNvSpPr/>
            <p:nvPr/>
          </p:nvSpPr>
          <p:spPr>
            <a:xfrm>
              <a:off x="795755" y="2164023"/>
              <a:ext cx="21431" cy="64294"/>
            </a:xfrm>
            <a:custGeom>
              <a:avLst/>
              <a:gdLst>
                <a:gd name="connsiteX0" fmla="*/ 0 w 21431"/>
                <a:gd name="connsiteY0" fmla="*/ 0 h 64293"/>
                <a:gd name="connsiteX1" fmla="*/ 27020 w 21431"/>
                <a:gd name="connsiteY1" fmla="*/ 65673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431" h="64293">
                  <a:moveTo>
                    <a:pt x="0" y="0"/>
                  </a:moveTo>
                  <a:cubicBezTo>
                    <a:pt x="-16" y="24823"/>
                    <a:pt x="9752" y="48565"/>
                    <a:pt x="27020" y="65673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pic>
        <p:nvPicPr>
          <p:cNvPr id="16" name="Immagine 15">
            <a:extLst>
              <a:ext uri="{FF2B5EF4-FFF2-40B4-BE49-F238E27FC236}">
                <a16:creationId xmlns:a16="http://schemas.microsoft.com/office/drawing/2014/main" id="{F068F8BF-BA06-2229-7DF1-42C90CA91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814" y="1732886"/>
            <a:ext cx="12258675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5377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E57895E6-B1A6-E1A4-A0A9-DD0FA1E76DB4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3223542" cy="547688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Allegazione documentazione</a:t>
            </a:r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DDB3001-BF06-9444-C298-36BE5DE38E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24</a:t>
            </a:fld>
            <a:endParaRPr lang="en-I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8C4362C-EE23-48A2-B92B-B0A319747873}"/>
              </a:ext>
            </a:extLst>
          </p:cNvPr>
          <p:cNvSpPr txBox="1">
            <a:spLocks/>
          </p:cNvSpPr>
          <p:nvPr/>
        </p:nvSpPr>
        <p:spPr>
          <a:xfrm>
            <a:off x="360245" y="6110032"/>
            <a:ext cx="3223542" cy="1215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/>
              <a:t>E’ obbligatorio allegare almeno un documento</a:t>
            </a:r>
            <a:endParaRPr lang="en-IT" b="1" dirty="0"/>
          </a:p>
        </p:txBody>
      </p:sp>
      <p:grpSp>
        <p:nvGrpSpPr>
          <p:cNvPr id="7" name="Elemento grafico 47">
            <a:extLst>
              <a:ext uri="{FF2B5EF4-FFF2-40B4-BE49-F238E27FC236}">
                <a16:creationId xmlns:a16="http://schemas.microsoft.com/office/drawing/2014/main" id="{D9B8FD67-74B0-444F-8984-4D6CC793DB53}"/>
              </a:ext>
            </a:extLst>
          </p:cNvPr>
          <p:cNvGrpSpPr>
            <a:grpSpLocks noChangeAspect="1"/>
          </p:cNvGrpSpPr>
          <p:nvPr/>
        </p:nvGrpSpPr>
        <p:grpSpPr>
          <a:xfrm>
            <a:off x="374827" y="5306202"/>
            <a:ext cx="777333" cy="630270"/>
            <a:chOff x="723702" y="2013913"/>
            <a:chExt cx="264319" cy="214313"/>
          </a:xfrm>
          <a:noFill/>
        </p:grpSpPr>
        <p:sp>
          <p:nvSpPr>
            <p:cNvPr id="8" name="Figura a mano libera: forma 42">
              <a:extLst>
                <a:ext uri="{FF2B5EF4-FFF2-40B4-BE49-F238E27FC236}">
                  <a16:creationId xmlns:a16="http://schemas.microsoft.com/office/drawing/2014/main" id="{4045710E-5CAF-493F-8FA1-EAE61B1BE55B}"/>
                </a:ext>
              </a:extLst>
            </p:cNvPr>
            <p:cNvSpPr/>
            <p:nvPr/>
          </p:nvSpPr>
          <p:spPr>
            <a:xfrm>
              <a:off x="723702" y="2070204"/>
              <a:ext cx="71438" cy="92869"/>
            </a:xfrm>
            <a:custGeom>
              <a:avLst/>
              <a:gdLst>
                <a:gd name="connsiteX0" fmla="*/ 72053 w 71437"/>
                <a:gd name="connsiteY0" fmla="*/ 93819 h 92868"/>
                <a:gd name="connsiteX1" fmla="*/ 45033 w 71437"/>
                <a:gd name="connsiteY1" fmla="*/ 93819 h 92868"/>
                <a:gd name="connsiteX2" fmla="*/ 0 w 71437"/>
                <a:gd name="connsiteY2" fmla="*/ 46909 h 92868"/>
                <a:gd name="connsiteX3" fmla="*/ 45033 w 71437"/>
                <a:gd name="connsiteY3" fmla="*/ 0 h 92868"/>
                <a:gd name="connsiteX4" fmla="*/ 72053 w 71437"/>
                <a:gd name="connsiteY4" fmla="*/ 0 h 92868"/>
                <a:gd name="connsiteX5" fmla="*/ 72053 w 71437"/>
                <a:gd name="connsiteY5" fmla="*/ 93819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37" h="92868">
                  <a:moveTo>
                    <a:pt x="72053" y="93819"/>
                  </a:moveTo>
                  <a:lnTo>
                    <a:pt x="45033" y="93819"/>
                  </a:lnTo>
                  <a:cubicBezTo>
                    <a:pt x="20162" y="93819"/>
                    <a:pt x="0" y="72817"/>
                    <a:pt x="0" y="46909"/>
                  </a:cubicBezTo>
                  <a:cubicBezTo>
                    <a:pt x="0" y="21002"/>
                    <a:pt x="20162" y="0"/>
                    <a:pt x="45033" y="0"/>
                  </a:cubicBezTo>
                  <a:lnTo>
                    <a:pt x="72053" y="0"/>
                  </a:lnTo>
                  <a:lnTo>
                    <a:pt x="72053" y="93819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" name="Figura a mano libera: forma 43">
              <a:extLst>
                <a:ext uri="{FF2B5EF4-FFF2-40B4-BE49-F238E27FC236}">
                  <a16:creationId xmlns:a16="http://schemas.microsoft.com/office/drawing/2014/main" id="{17D3A583-22F5-4E89-B31A-55C10D45ECAD}"/>
                </a:ext>
              </a:extLst>
            </p:cNvPr>
            <p:cNvSpPr/>
            <p:nvPr/>
          </p:nvSpPr>
          <p:spPr>
            <a:xfrm>
              <a:off x="795755" y="2013913"/>
              <a:ext cx="157163" cy="200025"/>
            </a:xfrm>
            <a:custGeom>
              <a:avLst/>
              <a:gdLst>
                <a:gd name="connsiteX0" fmla="*/ 0 w 157162"/>
                <a:gd name="connsiteY0" fmla="*/ 150110 h 200025"/>
                <a:gd name="connsiteX1" fmla="*/ 148500 w 157162"/>
                <a:gd name="connsiteY1" fmla="*/ 196943 h 200025"/>
                <a:gd name="connsiteX2" fmla="*/ 162118 w 157162"/>
                <a:gd name="connsiteY2" fmla="*/ 206400 h 200025"/>
                <a:gd name="connsiteX3" fmla="*/ 162118 w 157162"/>
                <a:gd name="connsiteY3" fmla="*/ 0 h 200025"/>
                <a:gd name="connsiteX4" fmla="*/ 148500 w 157162"/>
                <a:gd name="connsiteY4" fmla="*/ 9457 h 200025"/>
                <a:gd name="connsiteX5" fmla="*/ 0 w 157162"/>
                <a:gd name="connsiteY5" fmla="*/ 56291 h 200025"/>
                <a:gd name="connsiteX6" fmla="*/ 0 w 157162"/>
                <a:gd name="connsiteY6" fmla="*/ 15011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162" h="200025">
                  <a:moveTo>
                    <a:pt x="0" y="150110"/>
                  </a:moveTo>
                  <a:cubicBezTo>
                    <a:pt x="52852" y="150114"/>
                    <a:pt x="104521" y="166410"/>
                    <a:pt x="148500" y="196943"/>
                  </a:cubicBezTo>
                  <a:lnTo>
                    <a:pt x="162118" y="206400"/>
                  </a:lnTo>
                  <a:lnTo>
                    <a:pt x="162118" y="0"/>
                  </a:lnTo>
                  <a:lnTo>
                    <a:pt x="148500" y="9457"/>
                  </a:lnTo>
                  <a:cubicBezTo>
                    <a:pt x="104521" y="39991"/>
                    <a:pt x="52852" y="56286"/>
                    <a:pt x="0" y="56291"/>
                  </a:cubicBezTo>
                  <a:lnTo>
                    <a:pt x="0" y="150110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" name="Figura a mano libera: forma 45">
              <a:extLst>
                <a:ext uri="{FF2B5EF4-FFF2-40B4-BE49-F238E27FC236}">
                  <a16:creationId xmlns:a16="http://schemas.microsoft.com/office/drawing/2014/main" id="{E8717428-8956-40E8-960D-B921216FBFE5}"/>
                </a:ext>
              </a:extLst>
            </p:cNvPr>
            <p:cNvSpPr/>
            <p:nvPr/>
          </p:nvSpPr>
          <p:spPr>
            <a:xfrm>
              <a:off x="993899" y="2098350"/>
              <a:ext cx="7144" cy="35719"/>
            </a:xfrm>
            <a:custGeom>
              <a:avLst/>
              <a:gdLst>
                <a:gd name="connsiteX0" fmla="*/ 0 w 0"/>
                <a:gd name="connsiteY0" fmla="*/ 0 h 35718"/>
                <a:gd name="connsiteX1" fmla="*/ 0 w 0"/>
                <a:gd name="connsiteY1" fmla="*/ 37528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5718">
                  <a:moveTo>
                    <a:pt x="0" y="0"/>
                  </a:moveTo>
                  <a:lnTo>
                    <a:pt x="0" y="37528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" name="Figura a mano libera: forma 46">
              <a:extLst>
                <a:ext uri="{FF2B5EF4-FFF2-40B4-BE49-F238E27FC236}">
                  <a16:creationId xmlns:a16="http://schemas.microsoft.com/office/drawing/2014/main" id="{7503EFF2-06DB-497A-9707-EC4024EC6852}"/>
                </a:ext>
              </a:extLst>
            </p:cNvPr>
            <p:cNvSpPr/>
            <p:nvPr/>
          </p:nvSpPr>
          <p:spPr>
            <a:xfrm>
              <a:off x="795755" y="2164023"/>
              <a:ext cx="21431" cy="64294"/>
            </a:xfrm>
            <a:custGeom>
              <a:avLst/>
              <a:gdLst>
                <a:gd name="connsiteX0" fmla="*/ 0 w 21431"/>
                <a:gd name="connsiteY0" fmla="*/ 0 h 64293"/>
                <a:gd name="connsiteX1" fmla="*/ 27020 w 21431"/>
                <a:gd name="connsiteY1" fmla="*/ 65673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431" h="64293">
                  <a:moveTo>
                    <a:pt x="0" y="0"/>
                  </a:moveTo>
                  <a:cubicBezTo>
                    <a:pt x="-16" y="24823"/>
                    <a:pt x="9752" y="48565"/>
                    <a:pt x="27020" y="65673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pic>
        <p:nvPicPr>
          <p:cNvPr id="15" name="Immagine 14">
            <a:extLst>
              <a:ext uri="{FF2B5EF4-FFF2-40B4-BE49-F238E27FC236}">
                <a16:creationId xmlns:a16="http://schemas.microsoft.com/office/drawing/2014/main" id="{0C3A657C-7027-7AE5-D5B4-354265B12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3066" y="1705488"/>
            <a:ext cx="12315825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73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09B73E-622C-D8A4-6F58-3AC7F6972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>
            <a:extLst>
              <a:ext uri="{FF2B5EF4-FFF2-40B4-BE49-F238E27FC236}">
                <a16:creationId xmlns:a16="http://schemas.microsoft.com/office/drawing/2014/main" id="{5CCF67DB-CF1F-2465-6832-4D9DE1C85D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39451" y="1601296"/>
            <a:ext cx="10490445" cy="529892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pPr marL="17275">
              <a:spcBef>
                <a:spcPts val="136"/>
              </a:spcBef>
            </a:pPr>
            <a:r>
              <a:rPr lang="it-IT" sz="3600" dirty="0">
                <a:solidFill>
                  <a:srgbClr val="002460"/>
                </a:solidFill>
              </a:rPr>
              <a:t>Step 1 – Dati del cittadino</a:t>
            </a: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232E5AC3-7F5B-55C0-D86C-CA571190216D}"/>
              </a:ext>
            </a:extLst>
          </p:cNvPr>
          <p:cNvSpPr/>
          <p:nvPr/>
        </p:nvSpPr>
        <p:spPr>
          <a:xfrm>
            <a:off x="4945070" y="6974284"/>
            <a:ext cx="91555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0" y="0"/>
                </a:moveTo>
                <a:lnTo>
                  <a:pt x="67056" y="0"/>
                </a:lnTo>
              </a:path>
            </a:pathLst>
          </a:custGeom>
          <a:ln w="4572">
            <a:solidFill>
              <a:srgbClr val="4F5CD6"/>
            </a:solidFill>
          </a:ln>
        </p:spPr>
        <p:txBody>
          <a:bodyPr wrap="square" lIns="0" tIns="0" rIns="0" bIns="0" rtlCol="0"/>
          <a:lstStyle/>
          <a:p>
            <a:endParaRPr sz="2448"/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id="{55EC48A5-431F-8627-EFE3-775C159720FD}"/>
              </a:ext>
            </a:extLst>
          </p:cNvPr>
          <p:cNvSpPr txBox="1"/>
          <p:nvPr/>
        </p:nvSpPr>
        <p:spPr>
          <a:xfrm>
            <a:off x="5789951" y="8885652"/>
            <a:ext cx="6302020" cy="259754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pPr marL="17275" marR="6910">
              <a:lnSpc>
                <a:spcPct val="111100"/>
              </a:lnSpc>
              <a:spcBef>
                <a:spcPts val="136"/>
              </a:spcBef>
            </a:pPr>
            <a:r>
              <a:rPr lang="it-IT" sz="1496" b="1">
                <a:solidFill>
                  <a:schemeClr val="bg1"/>
                </a:solidFill>
              </a:rPr>
              <a:t>Le 8 sezioni della domanda precompilate da verificare o da compilare</a:t>
            </a:r>
            <a:endParaRPr lang="it-IT" sz="1496">
              <a:solidFill>
                <a:schemeClr val="bg1"/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8603C45-FE6B-31DE-D7A4-108BBC4D98A4}"/>
              </a:ext>
            </a:extLst>
          </p:cNvPr>
          <p:cNvSpPr/>
          <p:nvPr/>
        </p:nvSpPr>
        <p:spPr>
          <a:xfrm>
            <a:off x="3114946" y="9448254"/>
            <a:ext cx="12037763" cy="641607"/>
          </a:xfrm>
          <a:prstGeom prst="rect">
            <a:avLst/>
          </a:prstGeom>
          <a:solidFill>
            <a:srgbClr val="0024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E629C10C-BAF6-9AA9-0585-CD73FBF66010}"/>
              </a:ext>
            </a:extLst>
          </p:cNvPr>
          <p:cNvSpPr txBox="1"/>
          <p:nvPr/>
        </p:nvSpPr>
        <p:spPr>
          <a:xfrm>
            <a:off x="3333083" y="9530084"/>
            <a:ext cx="11453811" cy="247635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r>
              <a:rPr lang="it-IT" sz="1496" b="1" dirty="0">
                <a:solidFill>
                  <a:schemeClr val="bg1"/>
                </a:solidFill>
              </a:rPr>
              <a:t>I dati del paziente vengono precompilati in automatico</a:t>
            </a:r>
          </a:p>
        </p:txBody>
      </p:sp>
      <p:pic>
        <p:nvPicPr>
          <p:cNvPr id="14" name="Segnaposto contenuto 3"/>
          <p:cNvPicPr>
            <a:picLocks noChangeAspect="1"/>
          </p:cNvPicPr>
          <p:nvPr/>
        </p:nvPicPr>
        <p:blipFill rotWithShape="1">
          <a:blip r:embed="rId2"/>
          <a:srcRect l="5684" t="9618" r="7749" b="1"/>
          <a:stretch/>
        </p:blipFill>
        <p:spPr>
          <a:xfrm>
            <a:off x="4485021" y="2423986"/>
            <a:ext cx="8650820" cy="6805114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4CAFC598-003F-51E4-0D83-6902815C6DD8}"/>
              </a:ext>
            </a:extLst>
          </p:cNvPr>
          <p:cNvSpPr/>
          <p:nvPr/>
        </p:nvSpPr>
        <p:spPr>
          <a:xfrm>
            <a:off x="11587436" y="8919645"/>
            <a:ext cx="995015" cy="309455"/>
          </a:xfrm>
          <a:prstGeom prst="rect">
            <a:avLst/>
          </a:prstGeom>
          <a:noFill/>
          <a:ln w="41275">
            <a:solidFill>
              <a:srgbClr val="FF3B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/>
          <a:srcRect l="3426" t="10325" r="2390" b="22394"/>
          <a:stretch/>
        </p:blipFill>
        <p:spPr>
          <a:xfrm>
            <a:off x="4566789" y="3107924"/>
            <a:ext cx="8569052" cy="703322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0767" y="3058542"/>
            <a:ext cx="9275074" cy="1025501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456D9C3-FE83-12D3-3488-C4F069BFEBFE}"/>
              </a:ext>
            </a:extLst>
          </p:cNvPr>
          <p:cNvSpPr/>
          <p:nvPr/>
        </p:nvSpPr>
        <p:spPr>
          <a:xfrm>
            <a:off x="4790364" y="4299045"/>
            <a:ext cx="1105469" cy="22187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1F032C38-B3DF-8EFC-870B-F30F1C14C1D4}"/>
              </a:ext>
            </a:extLst>
          </p:cNvPr>
          <p:cNvSpPr/>
          <p:nvPr/>
        </p:nvSpPr>
        <p:spPr>
          <a:xfrm>
            <a:off x="5031790" y="5942870"/>
            <a:ext cx="1105469" cy="22187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F200BB8-0DEC-99F2-03F5-81516975B0FB}"/>
              </a:ext>
            </a:extLst>
          </p:cNvPr>
          <p:cNvSpPr/>
          <p:nvPr/>
        </p:nvSpPr>
        <p:spPr>
          <a:xfrm>
            <a:off x="8940961" y="5931214"/>
            <a:ext cx="1105469" cy="22187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AACB69F0-C0B7-FA9E-2111-17C156DB2B11}"/>
              </a:ext>
            </a:extLst>
          </p:cNvPr>
          <p:cNvSpPr/>
          <p:nvPr/>
        </p:nvSpPr>
        <p:spPr>
          <a:xfrm>
            <a:off x="5035090" y="6500181"/>
            <a:ext cx="1105469" cy="22187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067F8014-D33E-A87B-E352-734DF8F777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73" y="685751"/>
            <a:ext cx="4157832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114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34EA2C-6DB4-5744-8875-1638F3ACC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>
            <a:extLst>
              <a:ext uri="{FF2B5EF4-FFF2-40B4-BE49-F238E27FC236}">
                <a16:creationId xmlns:a16="http://schemas.microsoft.com/office/drawing/2014/main" id="{85183E8F-E6AA-6E8A-4A5C-FB420A963E52}"/>
              </a:ext>
            </a:extLst>
          </p:cNvPr>
          <p:cNvSpPr/>
          <p:nvPr/>
        </p:nvSpPr>
        <p:spPr>
          <a:xfrm>
            <a:off x="4945070" y="6974284"/>
            <a:ext cx="91555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0" y="0"/>
                </a:moveTo>
                <a:lnTo>
                  <a:pt x="67056" y="0"/>
                </a:lnTo>
              </a:path>
            </a:pathLst>
          </a:custGeom>
          <a:ln w="4572">
            <a:solidFill>
              <a:srgbClr val="4F5CD6"/>
            </a:solidFill>
          </a:ln>
        </p:spPr>
        <p:txBody>
          <a:bodyPr wrap="square" lIns="0" tIns="0" rIns="0" bIns="0" rtlCol="0"/>
          <a:lstStyle/>
          <a:p>
            <a:endParaRPr sz="2448"/>
          </a:p>
        </p:txBody>
      </p:sp>
      <p:sp>
        <p:nvSpPr>
          <p:cNvPr id="18" name="object 7">
            <a:extLst>
              <a:ext uri="{FF2B5EF4-FFF2-40B4-BE49-F238E27FC236}">
                <a16:creationId xmlns:a16="http://schemas.microsoft.com/office/drawing/2014/main" id="{5CCF67DB-CF1F-2465-6832-4D9DE1C85DEF}"/>
              </a:ext>
            </a:extLst>
          </p:cNvPr>
          <p:cNvSpPr txBox="1">
            <a:spLocks/>
          </p:cNvSpPr>
          <p:nvPr/>
        </p:nvSpPr>
        <p:spPr>
          <a:xfrm>
            <a:off x="3439450" y="1601296"/>
            <a:ext cx="11396414" cy="571442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itillium Web"/>
                <a:ea typeface="+mj-ea"/>
                <a:cs typeface="Titillium Web"/>
              </a:defRPr>
            </a:lvl1pPr>
          </a:lstStyle>
          <a:p>
            <a:pPr marL="17275">
              <a:spcBef>
                <a:spcPts val="136"/>
              </a:spcBef>
            </a:pPr>
            <a:r>
              <a:rPr lang="it-IT" sz="3600" dirty="0">
                <a:solidFill>
                  <a:srgbClr val="002460"/>
                </a:solidFill>
              </a:rPr>
              <a:t>Step 2 – Accettazione modalità di allegazione </a:t>
            </a:r>
            <a:r>
              <a:rPr lang="it-IT" sz="3600" dirty="0">
                <a:solidFill>
                  <a:schemeClr val="accent1"/>
                </a:solidFill>
                <a:cs typeface="Calibri Light"/>
              </a:rPr>
              <a:t> </a:t>
            </a:r>
            <a:endParaRPr lang="it-IT" sz="3600" dirty="0">
              <a:solidFill>
                <a:srgbClr val="002460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803" y="2365791"/>
            <a:ext cx="8282893" cy="7776424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4CAFC598-003F-51E4-0D83-6902815C6DD8}"/>
              </a:ext>
            </a:extLst>
          </p:cNvPr>
          <p:cNvSpPr/>
          <p:nvPr/>
        </p:nvSpPr>
        <p:spPr>
          <a:xfrm>
            <a:off x="5020117" y="8911238"/>
            <a:ext cx="320038" cy="247570"/>
          </a:xfrm>
          <a:prstGeom prst="rect">
            <a:avLst/>
          </a:prstGeom>
          <a:noFill/>
          <a:ln w="41275">
            <a:solidFill>
              <a:srgbClr val="FF3B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CAFC598-003F-51E4-0D83-6902815C6DD8}"/>
              </a:ext>
            </a:extLst>
          </p:cNvPr>
          <p:cNvSpPr/>
          <p:nvPr/>
        </p:nvSpPr>
        <p:spPr>
          <a:xfrm>
            <a:off x="11455743" y="9803821"/>
            <a:ext cx="775526" cy="315686"/>
          </a:xfrm>
          <a:prstGeom prst="rect">
            <a:avLst/>
          </a:prstGeom>
          <a:noFill/>
          <a:ln w="41275">
            <a:solidFill>
              <a:srgbClr val="FF3B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803" y="2953792"/>
            <a:ext cx="8885323" cy="96893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8FF3DF4-B797-A400-7426-0DFBF1E39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374" y="755083"/>
            <a:ext cx="4157832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782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5FB84-032A-812C-D7B3-0B1D07CBC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>
            <a:extLst>
              <a:ext uri="{FF2B5EF4-FFF2-40B4-BE49-F238E27FC236}">
                <a16:creationId xmlns:a16="http://schemas.microsoft.com/office/drawing/2014/main" id="{4715C8E7-C129-0EB0-1A72-731568C9767C}"/>
              </a:ext>
            </a:extLst>
          </p:cNvPr>
          <p:cNvSpPr/>
          <p:nvPr/>
        </p:nvSpPr>
        <p:spPr>
          <a:xfrm>
            <a:off x="4945070" y="6974284"/>
            <a:ext cx="91555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0" y="0"/>
                </a:moveTo>
                <a:lnTo>
                  <a:pt x="67056" y="0"/>
                </a:lnTo>
              </a:path>
            </a:pathLst>
          </a:custGeom>
          <a:ln w="4572">
            <a:solidFill>
              <a:srgbClr val="4F5CD6"/>
            </a:solidFill>
          </a:ln>
        </p:spPr>
        <p:txBody>
          <a:bodyPr wrap="square" lIns="0" tIns="0" rIns="0" bIns="0" rtlCol="0"/>
          <a:lstStyle/>
          <a:p>
            <a:endParaRPr sz="2448"/>
          </a:p>
        </p:txBody>
      </p:sp>
      <p:sp>
        <p:nvSpPr>
          <p:cNvPr id="20" name="object 7">
            <a:extLst>
              <a:ext uri="{FF2B5EF4-FFF2-40B4-BE49-F238E27FC236}">
                <a16:creationId xmlns:a16="http://schemas.microsoft.com/office/drawing/2014/main" id="{5CCF67DB-CF1F-2465-6832-4D9DE1C85DEF}"/>
              </a:ext>
            </a:extLst>
          </p:cNvPr>
          <p:cNvSpPr txBox="1">
            <a:spLocks/>
          </p:cNvSpPr>
          <p:nvPr/>
        </p:nvSpPr>
        <p:spPr>
          <a:xfrm>
            <a:off x="3439450" y="1601296"/>
            <a:ext cx="11396414" cy="603630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itillium Web"/>
                <a:ea typeface="+mj-ea"/>
                <a:cs typeface="Titillium Web"/>
              </a:defRPr>
            </a:lvl1pPr>
          </a:lstStyle>
          <a:p>
            <a:pPr marL="17275">
              <a:spcBef>
                <a:spcPts val="136"/>
              </a:spcBef>
            </a:pPr>
            <a:r>
              <a:rPr lang="it-IT" sz="3809" dirty="0">
                <a:solidFill>
                  <a:srgbClr val="002460"/>
                </a:solidFill>
              </a:rPr>
              <a:t>Step 3 – Allega documentazione </a:t>
            </a:r>
            <a:r>
              <a:rPr lang="it-IT" sz="3809" dirty="0">
                <a:solidFill>
                  <a:schemeClr val="accent1"/>
                </a:solidFill>
                <a:cs typeface="Calibri Light"/>
              </a:rPr>
              <a:t> </a:t>
            </a:r>
            <a:endParaRPr lang="it-IT" sz="3809" dirty="0">
              <a:solidFill>
                <a:srgbClr val="002460"/>
              </a:solidFill>
            </a:endParaRPr>
          </a:p>
        </p:txBody>
      </p:sp>
      <p:pic>
        <p:nvPicPr>
          <p:cNvPr id="21" name="Segnaposto contenuto 3"/>
          <p:cNvPicPr>
            <a:picLocks noChangeAspect="1"/>
          </p:cNvPicPr>
          <p:nvPr/>
        </p:nvPicPr>
        <p:blipFill rotWithShape="1">
          <a:blip r:embed="rId3"/>
          <a:srcRect t="13045"/>
          <a:stretch/>
        </p:blipFill>
        <p:spPr>
          <a:xfrm>
            <a:off x="2105532" y="2780187"/>
            <a:ext cx="13151346" cy="5985877"/>
          </a:xfrm>
          <a:prstGeom prst="rect">
            <a:avLst/>
          </a:prstGeom>
        </p:spPr>
      </p:pic>
      <p:sp>
        <p:nvSpPr>
          <p:cNvPr id="24" name="Rettangolo 23">
            <a:extLst>
              <a:ext uri="{FF2B5EF4-FFF2-40B4-BE49-F238E27FC236}">
                <a16:creationId xmlns:a16="http://schemas.microsoft.com/office/drawing/2014/main" id="{4CAFC598-003F-51E4-0D83-6902815C6DD8}"/>
              </a:ext>
            </a:extLst>
          </p:cNvPr>
          <p:cNvSpPr/>
          <p:nvPr/>
        </p:nvSpPr>
        <p:spPr>
          <a:xfrm>
            <a:off x="3715115" y="5028252"/>
            <a:ext cx="1843703" cy="418115"/>
          </a:xfrm>
          <a:prstGeom prst="rect">
            <a:avLst/>
          </a:prstGeom>
          <a:noFill/>
          <a:ln w="41275">
            <a:solidFill>
              <a:srgbClr val="FF3B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894" y="3570463"/>
            <a:ext cx="11788940" cy="128713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77C47EDC-0963-895C-1989-D897738DBCBB}"/>
              </a:ext>
            </a:extLst>
          </p:cNvPr>
          <p:cNvSpPr/>
          <p:nvPr/>
        </p:nvSpPr>
        <p:spPr>
          <a:xfrm>
            <a:off x="7178722" y="5895833"/>
            <a:ext cx="1105469" cy="22187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0E16A15A-65CE-6F52-E09C-5F5357461B7A}"/>
              </a:ext>
            </a:extLst>
          </p:cNvPr>
          <p:cNvSpPr/>
          <p:nvPr/>
        </p:nvSpPr>
        <p:spPr>
          <a:xfrm>
            <a:off x="5418161" y="5895833"/>
            <a:ext cx="1296538" cy="22187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824BE10-14AD-C5ED-0E0E-7E5E52505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16" y="855098"/>
            <a:ext cx="4157832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5058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889BD-7EFE-20E1-D4E4-A3D534277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>
            <a:extLst>
              <a:ext uri="{FF2B5EF4-FFF2-40B4-BE49-F238E27FC236}">
                <a16:creationId xmlns:a16="http://schemas.microsoft.com/office/drawing/2014/main" id="{7B2E16E5-8904-8B8A-7229-C053E345F098}"/>
              </a:ext>
            </a:extLst>
          </p:cNvPr>
          <p:cNvSpPr/>
          <p:nvPr/>
        </p:nvSpPr>
        <p:spPr>
          <a:xfrm>
            <a:off x="4945070" y="6974284"/>
            <a:ext cx="91555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0" y="0"/>
                </a:moveTo>
                <a:lnTo>
                  <a:pt x="67056" y="0"/>
                </a:lnTo>
              </a:path>
            </a:pathLst>
          </a:custGeom>
          <a:ln w="4572">
            <a:solidFill>
              <a:srgbClr val="4F5CD6"/>
            </a:solidFill>
          </a:ln>
        </p:spPr>
        <p:txBody>
          <a:bodyPr wrap="square" lIns="0" tIns="0" rIns="0" bIns="0" rtlCol="0"/>
          <a:lstStyle/>
          <a:p>
            <a:endParaRPr sz="2448"/>
          </a:p>
        </p:txBody>
      </p:sp>
      <p:sp>
        <p:nvSpPr>
          <p:cNvPr id="57" name="object 7">
            <a:extLst>
              <a:ext uri="{FF2B5EF4-FFF2-40B4-BE49-F238E27FC236}">
                <a16:creationId xmlns:a16="http://schemas.microsoft.com/office/drawing/2014/main" id="{5CCF67DB-CF1F-2465-6832-4D9DE1C85DEF}"/>
              </a:ext>
            </a:extLst>
          </p:cNvPr>
          <p:cNvSpPr txBox="1">
            <a:spLocks/>
          </p:cNvSpPr>
          <p:nvPr/>
        </p:nvSpPr>
        <p:spPr>
          <a:xfrm>
            <a:off x="3439450" y="1601296"/>
            <a:ext cx="11396414" cy="603630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itillium Web"/>
                <a:ea typeface="+mj-ea"/>
                <a:cs typeface="Titillium Web"/>
              </a:defRPr>
            </a:lvl1pPr>
          </a:lstStyle>
          <a:p>
            <a:pPr marL="17275">
              <a:spcBef>
                <a:spcPts val="136"/>
              </a:spcBef>
            </a:pPr>
            <a:r>
              <a:rPr lang="it-IT" sz="3600" dirty="0">
                <a:solidFill>
                  <a:srgbClr val="002460"/>
                </a:solidFill>
              </a:rPr>
              <a:t>Step 3 – Allega documentazione </a:t>
            </a:r>
            <a:r>
              <a:rPr lang="it-IT" sz="3809" dirty="0">
                <a:solidFill>
                  <a:schemeClr val="accent1"/>
                </a:solidFill>
                <a:cs typeface="Calibri Light"/>
              </a:rPr>
              <a:t> </a:t>
            </a:r>
            <a:endParaRPr lang="it-IT" sz="3809" dirty="0">
              <a:solidFill>
                <a:srgbClr val="002460"/>
              </a:solidFill>
            </a:endParaRPr>
          </a:p>
        </p:txBody>
      </p:sp>
      <p:pic>
        <p:nvPicPr>
          <p:cNvPr id="58" name="Segnaposto contenuto 3"/>
          <p:cNvPicPr>
            <a:picLocks noChangeAspect="1"/>
          </p:cNvPicPr>
          <p:nvPr/>
        </p:nvPicPr>
        <p:blipFill rotWithShape="1">
          <a:blip r:embed="rId3"/>
          <a:srcRect l="5592" t="5087" r="6427" b="4836"/>
          <a:stretch/>
        </p:blipFill>
        <p:spPr>
          <a:xfrm>
            <a:off x="6231918" y="2702340"/>
            <a:ext cx="9804600" cy="6701310"/>
          </a:xfrm>
          <a:prstGeom prst="rect">
            <a:avLst/>
          </a:prstGeom>
        </p:spPr>
      </p:pic>
      <p:graphicFrame>
        <p:nvGraphicFramePr>
          <p:cNvPr id="59" name="Tabella 7">
            <a:extLst>
              <a:ext uri="{FF2B5EF4-FFF2-40B4-BE49-F238E27FC236}">
                <a16:creationId xmlns:a16="http://schemas.microsoft.com/office/drawing/2014/main" id="{0DAE0AE4-0363-45A4-BD25-80C4C04BA336}"/>
              </a:ext>
            </a:extLst>
          </p:cNvPr>
          <p:cNvGraphicFramePr>
            <a:graphicFrameLocks noGrp="1"/>
          </p:cNvGraphicFramePr>
          <p:nvPr/>
        </p:nvGraphicFramePr>
        <p:xfrm>
          <a:off x="2252840" y="4267655"/>
          <a:ext cx="3319462" cy="21558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19462">
                  <a:extLst>
                    <a:ext uri="{9D8B030D-6E8A-4147-A177-3AD203B41FA5}">
                      <a16:colId xmlns:a16="http://schemas.microsoft.com/office/drawing/2014/main" val="2484332440"/>
                    </a:ext>
                  </a:extLst>
                </a:gridCol>
              </a:tblGrid>
              <a:tr h="538966">
                <a:tc>
                  <a:txBody>
                    <a:bodyPr/>
                    <a:lstStyle/>
                    <a:p>
                      <a:r>
                        <a:rPr lang="it-IT" sz="2700" dirty="0"/>
                        <a:t>Tipologia documento</a:t>
                      </a:r>
                      <a:endParaRPr lang="it-IT" sz="2700" b="0" dirty="0"/>
                    </a:p>
                  </a:txBody>
                  <a:tcPr marL="124377" marR="124377" marT="62188" marB="62188">
                    <a:solidFill>
                      <a:srgbClr val="0024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451311"/>
                  </a:ext>
                </a:extLst>
              </a:tr>
              <a:tr h="538966">
                <a:tc>
                  <a:txBody>
                    <a:bodyPr/>
                    <a:lstStyle/>
                    <a:p>
                      <a:r>
                        <a:rPr lang="it-IT" sz="2700" dirty="0"/>
                        <a:t>Certificato</a:t>
                      </a:r>
                    </a:p>
                  </a:txBody>
                  <a:tcPr marL="124377" marR="124377" marT="62188" marB="62188"/>
                </a:tc>
                <a:extLst>
                  <a:ext uri="{0D108BD9-81ED-4DB2-BD59-A6C34878D82A}">
                    <a16:rowId xmlns:a16="http://schemas.microsoft.com/office/drawing/2014/main" val="1145353859"/>
                  </a:ext>
                </a:extLst>
              </a:tr>
              <a:tr h="5389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700" dirty="0"/>
                        <a:t>Referto</a:t>
                      </a:r>
                    </a:p>
                  </a:txBody>
                  <a:tcPr marL="124377" marR="124377" marT="62188" marB="62188"/>
                </a:tc>
                <a:extLst>
                  <a:ext uri="{0D108BD9-81ED-4DB2-BD59-A6C34878D82A}">
                    <a16:rowId xmlns:a16="http://schemas.microsoft.com/office/drawing/2014/main" val="3324564967"/>
                  </a:ext>
                </a:extLst>
              </a:tr>
              <a:tr h="5389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700" dirty="0"/>
                        <a:t>Altro</a:t>
                      </a:r>
                    </a:p>
                  </a:txBody>
                  <a:tcPr marL="124377" marR="124377" marT="62188" marB="62188"/>
                </a:tc>
                <a:extLst>
                  <a:ext uri="{0D108BD9-81ED-4DB2-BD59-A6C34878D82A}">
                    <a16:rowId xmlns:a16="http://schemas.microsoft.com/office/drawing/2014/main" val="1384526677"/>
                  </a:ext>
                </a:extLst>
              </a:tr>
            </a:tbl>
          </a:graphicData>
        </a:graphic>
      </p:graphicFrame>
      <p:sp>
        <p:nvSpPr>
          <p:cNvPr id="60" name="Rettangolo 59">
            <a:extLst>
              <a:ext uri="{FF2B5EF4-FFF2-40B4-BE49-F238E27FC236}">
                <a16:creationId xmlns:a16="http://schemas.microsoft.com/office/drawing/2014/main" id="{4CAFC598-003F-51E4-0D83-6902815C6DD8}"/>
              </a:ext>
            </a:extLst>
          </p:cNvPr>
          <p:cNvSpPr/>
          <p:nvPr/>
        </p:nvSpPr>
        <p:spPr>
          <a:xfrm>
            <a:off x="6695579" y="4501598"/>
            <a:ext cx="8798752" cy="482874"/>
          </a:xfrm>
          <a:prstGeom prst="rect">
            <a:avLst/>
          </a:prstGeom>
          <a:noFill/>
          <a:ln w="41275">
            <a:solidFill>
              <a:srgbClr val="FF3B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9624" y="7686668"/>
            <a:ext cx="8944707" cy="571155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35361D82-E67C-E115-8127-58B2C999C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70090"/>
            <a:ext cx="4157832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097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34EA2C-6DB4-5744-8875-1638F3ACC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2"/>
          <a:srcRect l="6082" t="6655" r="5740" b="4717"/>
          <a:stretch/>
        </p:blipFill>
        <p:spPr>
          <a:xfrm>
            <a:off x="3525144" y="2522923"/>
            <a:ext cx="9989839" cy="6816597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4CAFC598-003F-51E4-0D83-6902815C6DD8}"/>
              </a:ext>
            </a:extLst>
          </p:cNvPr>
          <p:cNvSpPr/>
          <p:nvPr/>
        </p:nvSpPr>
        <p:spPr>
          <a:xfrm>
            <a:off x="11221623" y="7179239"/>
            <a:ext cx="1843703" cy="418115"/>
          </a:xfrm>
          <a:prstGeom prst="rect">
            <a:avLst/>
          </a:prstGeom>
          <a:noFill/>
          <a:ln w="41275">
            <a:solidFill>
              <a:srgbClr val="FF3B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5CCF67DB-CF1F-2465-6832-4D9DE1C85DEF}"/>
              </a:ext>
            </a:extLst>
          </p:cNvPr>
          <p:cNvSpPr txBox="1">
            <a:spLocks/>
          </p:cNvSpPr>
          <p:nvPr/>
        </p:nvSpPr>
        <p:spPr>
          <a:xfrm>
            <a:off x="3439450" y="1601296"/>
            <a:ext cx="11396414" cy="571442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itillium Web"/>
                <a:ea typeface="+mj-ea"/>
                <a:cs typeface="Titillium Web"/>
              </a:defRPr>
            </a:lvl1pPr>
          </a:lstStyle>
          <a:p>
            <a:pPr marL="17275">
              <a:spcBef>
                <a:spcPts val="136"/>
              </a:spcBef>
            </a:pPr>
            <a:r>
              <a:rPr lang="it-IT" sz="3600" dirty="0">
                <a:solidFill>
                  <a:srgbClr val="002460"/>
                </a:solidFill>
              </a:rPr>
              <a:t>Step 3 – Allega documentazione </a:t>
            </a:r>
            <a:r>
              <a:rPr lang="it-IT" sz="3600" dirty="0">
                <a:solidFill>
                  <a:schemeClr val="accent1"/>
                </a:solidFill>
                <a:cs typeface="Calibri Light"/>
              </a:rPr>
              <a:t> </a:t>
            </a:r>
            <a:endParaRPr lang="it-IT" sz="3600" dirty="0">
              <a:solidFill>
                <a:srgbClr val="002460"/>
              </a:solidFill>
            </a:endParaRPr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5538" y="7759831"/>
            <a:ext cx="8944707" cy="571155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BCBCE35D-D6A6-9B8E-1369-083A727C38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78736"/>
            <a:ext cx="4157832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52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F9AAA-D9DD-10FD-01CC-9C2878CDF0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8DE30FAD-08C4-9AFA-A885-6576F88DB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12" y="890419"/>
            <a:ext cx="15317363" cy="11366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it-IT" dirty="0"/>
              <a:t>Punti di attenzione e prescrizioni di legge</a:t>
            </a:r>
          </a:p>
        </p:txBody>
      </p:sp>
      <p:sp>
        <p:nvSpPr>
          <p:cNvPr id="12" name="Segnaposto testo 2">
            <a:extLst>
              <a:ext uri="{FF2B5EF4-FFF2-40B4-BE49-F238E27FC236}">
                <a16:creationId xmlns:a16="http://schemas.microsoft.com/office/drawing/2014/main" id="{E4AD03AE-03EA-70C7-2345-5A2464270782}"/>
              </a:ext>
            </a:extLst>
          </p:cNvPr>
          <p:cNvSpPr txBox="1">
            <a:spLocks/>
          </p:cNvSpPr>
          <p:nvPr/>
        </p:nvSpPr>
        <p:spPr>
          <a:xfrm>
            <a:off x="1038501" y="3762444"/>
            <a:ext cx="7469764" cy="6067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 dirty="0">
                <a:solidFill>
                  <a:srgbClr val="2F6DD5"/>
                </a:solidFill>
              </a:rPr>
              <a:t>Quando redigere un certificato introduttivo col nuovo modello?</a:t>
            </a:r>
          </a:p>
          <a:p>
            <a:br>
              <a:rPr lang="it-IT" sz="3200" dirty="0"/>
            </a:br>
            <a:r>
              <a:rPr lang="it-IT" sz="3200" dirty="0"/>
              <a:t>Quando il paziente che lo richiede è </a:t>
            </a:r>
            <a:r>
              <a:rPr lang="it-IT" sz="3200" b="1" dirty="0"/>
              <a:t>residente (o domiciliato) </a:t>
            </a:r>
            <a:r>
              <a:rPr lang="it-IT" sz="3200" dirty="0"/>
              <a:t>in una delle 9 province in sperimentazione </a:t>
            </a:r>
            <a:r>
              <a:rPr lang="it-IT" sz="3200" i="1" dirty="0"/>
              <a:t>(Brescia, Trieste, Forlì-Cesena, Firenze, Perugia, Frosinone, Salerno, Catanzaro, Sassari). </a:t>
            </a:r>
          </a:p>
          <a:p>
            <a:r>
              <a:rPr lang="it-IT" sz="3200" dirty="0" err="1"/>
              <a:t>ll</a:t>
            </a:r>
            <a:r>
              <a:rPr lang="it-IT" sz="3200" dirty="0"/>
              <a:t> sistema instrada automaticamente il medico sulla procedura corretta in base alla residenza/domicilio del richiedente. </a:t>
            </a:r>
          </a:p>
        </p:txBody>
      </p: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2A8953E5-8B50-1AD4-9E8D-5D93F76C3B51}"/>
              </a:ext>
            </a:extLst>
          </p:cNvPr>
          <p:cNvCxnSpPr>
            <a:cxnSpLocks/>
          </p:cNvCxnSpPr>
          <p:nvPr/>
        </p:nvCxnSpPr>
        <p:spPr>
          <a:xfrm>
            <a:off x="1180857" y="3613025"/>
            <a:ext cx="2700000" cy="0"/>
          </a:xfrm>
          <a:prstGeom prst="line">
            <a:avLst/>
          </a:prstGeom>
          <a:ln w="28575" cap="rnd">
            <a:solidFill>
              <a:srgbClr val="2F6DD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egnaposto testo 2">
            <a:extLst>
              <a:ext uri="{FF2B5EF4-FFF2-40B4-BE49-F238E27FC236}">
                <a16:creationId xmlns:a16="http://schemas.microsoft.com/office/drawing/2014/main" id="{C608273E-81DC-DDC2-C377-0BAF72031949}"/>
              </a:ext>
            </a:extLst>
          </p:cNvPr>
          <p:cNvSpPr txBox="1">
            <a:spLocks/>
          </p:cNvSpPr>
          <p:nvPr/>
        </p:nvSpPr>
        <p:spPr>
          <a:xfrm>
            <a:off x="9779734" y="3699911"/>
            <a:ext cx="7665304" cy="148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 dirty="0">
                <a:solidFill>
                  <a:srgbClr val="2F6DD5"/>
                </a:solidFill>
              </a:rPr>
              <a:t>Occorre  avere una nuova autorizzazione ?</a:t>
            </a:r>
            <a:br>
              <a:rPr lang="it-IT" sz="2000" b="1" dirty="0">
                <a:solidFill>
                  <a:srgbClr val="2F6DD5"/>
                </a:solidFill>
              </a:rPr>
            </a:br>
            <a:endParaRPr lang="it-IT" sz="2000" b="1" dirty="0">
              <a:solidFill>
                <a:srgbClr val="2F6DD5"/>
              </a:solidFill>
            </a:endParaRPr>
          </a:p>
          <a:p>
            <a:r>
              <a:rPr lang="it-IT" sz="3200" dirty="0"/>
              <a:t>No, tutti i medici certificatori precedentemente autorizzati possono acquisire un nuovo certificato </a:t>
            </a:r>
            <a:r>
              <a:rPr lang="it-IT" sz="3200" dirty="0" err="1"/>
              <a:t>purchè</a:t>
            </a:r>
            <a:r>
              <a:rPr lang="it-IT" sz="3200" dirty="0"/>
              <a:t>, al primo accesso al nuovo sistema, abbiano autocertificato la formazione ECM.</a:t>
            </a:r>
          </a:p>
          <a:p>
            <a:r>
              <a:rPr lang="it-IT" sz="3200" dirty="0"/>
              <a:t>I medici di struttura devono invece indicare la struttura di appartenenza.</a:t>
            </a:r>
          </a:p>
          <a:p>
            <a:endParaRPr lang="it-IT" sz="2000" b="1" dirty="0">
              <a:solidFill>
                <a:srgbClr val="2F6DD5"/>
              </a:solidFill>
            </a:endParaRPr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719766E0-A260-9CC4-041B-AECDDCEEE343}"/>
              </a:ext>
            </a:extLst>
          </p:cNvPr>
          <p:cNvCxnSpPr>
            <a:cxnSpLocks/>
          </p:cNvCxnSpPr>
          <p:nvPr/>
        </p:nvCxnSpPr>
        <p:spPr>
          <a:xfrm>
            <a:off x="9922091" y="3550492"/>
            <a:ext cx="2700000" cy="0"/>
          </a:xfrm>
          <a:prstGeom prst="line">
            <a:avLst/>
          </a:prstGeom>
          <a:ln w="28575" cap="rnd">
            <a:solidFill>
              <a:srgbClr val="2F6DD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10DA3510-90C7-541B-AA26-30D39DD39C53}"/>
              </a:ext>
            </a:extLst>
          </p:cNvPr>
          <p:cNvGrpSpPr/>
          <p:nvPr/>
        </p:nvGrpSpPr>
        <p:grpSpPr>
          <a:xfrm>
            <a:off x="9921268" y="2603874"/>
            <a:ext cx="776366" cy="771324"/>
            <a:chOff x="2987635" y="4147676"/>
            <a:chExt cx="481554" cy="478426"/>
          </a:xfrm>
        </p:grpSpPr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064B1B10-DDB6-884E-2C60-7162AAF5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568" y="4534712"/>
              <a:ext cx="161690" cy="91390"/>
            </a:xfrm>
            <a:custGeom>
              <a:avLst/>
              <a:gdLst>
                <a:gd name="T0" fmla="*/ 200 w 200"/>
                <a:gd name="T1" fmla="*/ 115 h 115"/>
                <a:gd name="T2" fmla="*/ 200 w 200"/>
                <a:gd name="T3" fmla="*/ 115 h 115"/>
                <a:gd name="T4" fmla="*/ 0 w 200"/>
                <a:gd name="T5" fmla="*/ 115 h 115"/>
                <a:gd name="T6" fmla="*/ 20 w 200"/>
                <a:gd name="T7" fmla="*/ 0 h 115"/>
                <a:gd name="T8" fmla="*/ 180 w 200"/>
                <a:gd name="T9" fmla="*/ 0 h 115"/>
                <a:gd name="T10" fmla="*/ 200 w 200"/>
                <a:gd name="T11" fmla="*/ 115 h 115"/>
                <a:gd name="T12" fmla="*/ 200 w 200"/>
                <a:gd name="T13" fmla="*/ 115 h 115"/>
                <a:gd name="T14" fmla="*/ 200 w 200"/>
                <a:gd name="T1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115">
                  <a:moveTo>
                    <a:pt x="200" y="115"/>
                  </a:moveTo>
                  <a:lnTo>
                    <a:pt x="200" y="115"/>
                  </a:lnTo>
                  <a:lnTo>
                    <a:pt x="0" y="115"/>
                  </a:lnTo>
                  <a:lnTo>
                    <a:pt x="20" y="0"/>
                  </a:lnTo>
                  <a:lnTo>
                    <a:pt x="180" y="0"/>
                  </a:lnTo>
                  <a:lnTo>
                    <a:pt x="200" y="115"/>
                  </a:lnTo>
                  <a:lnTo>
                    <a:pt x="200" y="115"/>
                  </a:lnTo>
                  <a:lnTo>
                    <a:pt x="200" y="115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58ED337-BACA-CFEB-0F78-1F4CD6ADD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0115" y="4626101"/>
              <a:ext cx="256594" cy="0"/>
            </a:xfrm>
            <a:custGeom>
              <a:avLst/>
              <a:gdLst>
                <a:gd name="T0" fmla="*/ 0 w 320"/>
                <a:gd name="T1" fmla="*/ 0 w 320"/>
                <a:gd name="T2" fmla="*/ 320 w 3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1F5BBE55-CF5C-E282-3B28-678E6A41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35" y="4225392"/>
              <a:ext cx="481554" cy="309319"/>
            </a:xfrm>
            <a:custGeom>
              <a:avLst/>
              <a:gdLst>
                <a:gd name="T0" fmla="*/ 520 w 600"/>
                <a:gd name="T1" fmla="*/ 0 h 384"/>
                <a:gd name="T2" fmla="*/ 520 w 600"/>
                <a:gd name="T3" fmla="*/ 0 h 384"/>
                <a:gd name="T4" fmla="*/ 600 w 600"/>
                <a:gd name="T5" fmla="*/ 77 h 384"/>
                <a:gd name="T6" fmla="*/ 600 w 600"/>
                <a:gd name="T7" fmla="*/ 307 h 384"/>
                <a:gd name="T8" fmla="*/ 520 w 600"/>
                <a:gd name="T9" fmla="*/ 384 h 384"/>
                <a:gd name="T10" fmla="*/ 80 w 600"/>
                <a:gd name="T11" fmla="*/ 384 h 384"/>
                <a:gd name="T12" fmla="*/ 0 w 600"/>
                <a:gd name="T13" fmla="*/ 307 h 384"/>
                <a:gd name="T14" fmla="*/ 0 w 600"/>
                <a:gd name="T15" fmla="*/ 77 h 384"/>
                <a:gd name="T16" fmla="*/ 80 w 600"/>
                <a:gd name="T17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0" h="384">
                  <a:moveTo>
                    <a:pt x="520" y="0"/>
                  </a:moveTo>
                  <a:lnTo>
                    <a:pt x="520" y="0"/>
                  </a:lnTo>
                  <a:cubicBezTo>
                    <a:pt x="564" y="0"/>
                    <a:pt x="600" y="35"/>
                    <a:pt x="600" y="77"/>
                  </a:cubicBezTo>
                  <a:lnTo>
                    <a:pt x="600" y="307"/>
                  </a:lnTo>
                  <a:cubicBezTo>
                    <a:pt x="600" y="350"/>
                    <a:pt x="564" y="384"/>
                    <a:pt x="520" y="384"/>
                  </a:cubicBezTo>
                  <a:lnTo>
                    <a:pt x="80" y="384"/>
                  </a:lnTo>
                  <a:cubicBezTo>
                    <a:pt x="36" y="384"/>
                    <a:pt x="0" y="350"/>
                    <a:pt x="0" y="307"/>
                  </a:cubicBezTo>
                  <a:lnTo>
                    <a:pt x="0" y="77"/>
                  </a:lnTo>
                  <a:cubicBezTo>
                    <a:pt x="0" y="35"/>
                    <a:pt x="36" y="0"/>
                    <a:pt x="80" y="0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E9403F3D-DE9B-F234-3C73-B38669548C6B}"/>
                </a:ext>
              </a:extLst>
            </p:cNvPr>
            <p:cNvGrpSpPr/>
            <p:nvPr/>
          </p:nvGrpSpPr>
          <p:grpSpPr>
            <a:xfrm>
              <a:off x="3113430" y="4147676"/>
              <a:ext cx="222934" cy="295298"/>
              <a:chOff x="814577" y="3722078"/>
              <a:chExt cx="477130" cy="476027"/>
            </a:xfrm>
          </p:grpSpPr>
          <p:sp>
            <p:nvSpPr>
              <p:cNvPr id="40" name="Freeform 26">
                <a:extLst>
                  <a:ext uri="{FF2B5EF4-FFF2-40B4-BE49-F238E27FC236}">
                    <a16:creationId xmlns:a16="http://schemas.microsoft.com/office/drawing/2014/main" id="{1EB7532C-1B38-86D2-B445-E417A8274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77" y="3722078"/>
                <a:ext cx="477130" cy="476027"/>
              </a:xfrm>
              <a:custGeom>
                <a:avLst/>
                <a:gdLst>
                  <a:gd name="T0" fmla="*/ 20 w 351"/>
                  <a:gd name="T1" fmla="*/ 0 h 350"/>
                  <a:gd name="T2" fmla="*/ 20 w 351"/>
                  <a:gd name="T3" fmla="*/ 0 h 350"/>
                  <a:gd name="T4" fmla="*/ 331 w 351"/>
                  <a:gd name="T5" fmla="*/ 0 h 350"/>
                  <a:gd name="T6" fmla="*/ 351 w 351"/>
                  <a:gd name="T7" fmla="*/ 20 h 350"/>
                  <a:gd name="T8" fmla="*/ 351 w 351"/>
                  <a:gd name="T9" fmla="*/ 330 h 350"/>
                  <a:gd name="T10" fmla="*/ 331 w 351"/>
                  <a:gd name="T11" fmla="*/ 350 h 350"/>
                  <a:gd name="T12" fmla="*/ 20 w 351"/>
                  <a:gd name="T13" fmla="*/ 350 h 350"/>
                  <a:gd name="T14" fmla="*/ 0 w 351"/>
                  <a:gd name="T15" fmla="*/ 330 h 350"/>
                  <a:gd name="T16" fmla="*/ 0 w 351"/>
                  <a:gd name="T17" fmla="*/ 20 h 350"/>
                  <a:gd name="T18" fmla="*/ 20 w 351"/>
                  <a:gd name="T19" fmla="*/ 0 h 350"/>
                  <a:gd name="T20" fmla="*/ 20 w 351"/>
                  <a:gd name="T21" fmla="*/ 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1" h="350">
                    <a:moveTo>
                      <a:pt x="20" y="0"/>
                    </a:moveTo>
                    <a:lnTo>
                      <a:pt x="20" y="0"/>
                    </a:lnTo>
                    <a:lnTo>
                      <a:pt x="331" y="0"/>
                    </a:lnTo>
                    <a:cubicBezTo>
                      <a:pt x="342" y="0"/>
                      <a:pt x="351" y="8"/>
                      <a:pt x="351" y="20"/>
                    </a:cubicBezTo>
                    <a:lnTo>
                      <a:pt x="351" y="330"/>
                    </a:lnTo>
                    <a:cubicBezTo>
                      <a:pt x="351" y="341"/>
                      <a:pt x="342" y="350"/>
                      <a:pt x="331" y="350"/>
                    </a:cubicBezTo>
                    <a:lnTo>
                      <a:pt x="20" y="350"/>
                    </a:lnTo>
                    <a:cubicBezTo>
                      <a:pt x="9" y="350"/>
                      <a:pt x="0" y="341"/>
                      <a:pt x="0" y="330"/>
                    </a:cubicBezTo>
                    <a:lnTo>
                      <a:pt x="0" y="20"/>
                    </a:lnTo>
                    <a:cubicBezTo>
                      <a:pt x="0" y="8"/>
                      <a:pt x="9" y="0"/>
                      <a:pt x="20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4" name="Freeform 27">
                <a:extLst>
                  <a:ext uri="{FF2B5EF4-FFF2-40B4-BE49-F238E27FC236}">
                    <a16:creationId xmlns:a16="http://schemas.microsoft.com/office/drawing/2014/main" id="{A7C826CA-1DCD-FF2D-ED38-4690BAFBA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080" y="3838721"/>
                <a:ext cx="237006" cy="0"/>
              </a:xfrm>
              <a:custGeom>
                <a:avLst/>
                <a:gdLst>
                  <a:gd name="T0" fmla="*/ 0 w 175"/>
                  <a:gd name="T1" fmla="*/ 0 w 175"/>
                  <a:gd name="T2" fmla="*/ 175 w 17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5">
                    <a:moveTo>
                      <a:pt x="0" y="0"/>
                    </a:moveTo>
                    <a:lnTo>
                      <a:pt x="0" y="0"/>
                    </a:lnTo>
                    <a:lnTo>
                      <a:pt x="175" y="0"/>
                    </a:lnTo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5" name="Freeform 28">
                <a:extLst>
                  <a:ext uri="{FF2B5EF4-FFF2-40B4-BE49-F238E27FC236}">
                    <a16:creationId xmlns:a16="http://schemas.microsoft.com/office/drawing/2014/main" id="{335BFB4B-F29A-04CA-8DF5-73C14644D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080" y="3958516"/>
                <a:ext cx="237006" cy="0"/>
              </a:xfrm>
              <a:custGeom>
                <a:avLst/>
                <a:gdLst>
                  <a:gd name="T0" fmla="*/ 0 w 175"/>
                  <a:gd name="T1" fmla="*/ 0 w 175"/>
                  <a:gd name="T2" fmla="*/ 175 w 17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5">
                    <a:moveTo>
                      <a:pt x="0" y="0"/>
                    </a:moveTo>
                    <a:lnTo>
                      <a:pt x="0" y="0"/>
                    </a:lnTo>
                    <a:lnTo>
                      <a:pt x="175" y="0"/>
                    </a:lnTo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id="{DBA2FCEF-5714-ED11-447A-B2341ED69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080" y="4078311"/>
                <a:ext cx="90436" cy="0"/>
              </a:xfrm>
              <a:custGeom>
                <a:avLst/>
                <a:gdLst>
                  <a:gd name="T0" fmla="*/ 0 w 66"/>
                  <a:gd name="T1" fmla="*/ 0 w 66"/>
                  <a:gd name="T2" fmla="*/ 66 w 6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0" y="0"/>
                    </a:lnTo>
                    <a:lnTo>
                      <a:pt x="66" y="0"/>
                    </a:lnTo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</p:grpSp>
      <p:grpSp>
        <p:nvGrpSpPr>
          <p:cNvPr id="83" name="Group 19">
            <a:extLst>
              <a:ext uri="{FF2B5EF4-FFF2-40B4-BE49-F238E27FC236}">
                <a16:creationId xmlns:a16="http://schemas.microsoft.com/office/drawing/2014/main" id="{0BC925A6-263B-B3D3-4FEB-16768D4ADE1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89902" y="2768252"/>
            <a:ext cx="635962" cy="623410"/>
            <a:chOff x="617" y="380"/>
            <a:chExt cx="152" cy="149"/>
          </a:xfrm>
        </p:grpSpPr>
        <p:sp>
          <p:nvSpPr>
            <p:cNvPr id="85" name="Freeform 20">
              <a:extLst>
                <a:ext uri="{FF2B5EF4-FFF2-40B4-BE49-F238E27FC236}">
                  <a16:creationId xmlns:a16="http://schemas.microsoft.com/office/drawing/2014/main" id="{81F54D23-D01C-CA83-A538-03411FEFF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" y="383"/>
              <a:ext cx="143" cy="146"/>
            </a:xfrm>
            <a:custGeom>
              <a:avLst/>
              <a:gdLst>
                <a:gd name="T0" fmla="*/ 305 w 308"/>
                <a:gd name="T1" fmla="*/ 109 h 308"/>
                <a:gd name="T2" fmla="*/ 305 w 308"/>
                <a:gd name="T3" fmla="*/ 109 h 308"/>
                <a:gd name="T4" fmla="*/ 297 w 308"/>
                <a:gd name="T5" fmla="*/ 122 h 308"/>
                <a:gd name="T6" fmla="*/ 283 w 308"/>
                <a:gd name="T7" fmla="*/ 135 h 308"/>
                <a:gd name="T8" fmla="*/ 274 w 308"/>
                <a:gd name="T9" fmla="*/ 154 h 308"/>
                <a:gd name="T10" fmla="*/ 283 w 308"/>
                <a:gd name="T11" fmla="*/ 174 h 308"/>
                <a:gd name="T12" fmla="*/ 297 w 308"/>
                <a:gd name="T13" fmla="*/ 187 h 308"/>
                <a:gd name="T14" fmla="*/ 304 w 308"/>
                <a:gd name="T15" fmla="*/ 216 h 308"/>
                <a:gd name="T16" fmla="*/ 278 w 308"/>
                <a:gd name="T17" fmla="*/ 233 h 308"/>
                <a:gd name="T18" fmla="*/ 259 w 308"/>
                <a:gd name="T19" fmla="*/ 232 h 308"/>
                <a:gd name="T20" fmla="*/ 239 w 308"/>
                <a:gd name="T21" fmla="*/ 239 h 308"/>
                <a:gd name="T22" fmla="*/ 231 w 308"/>
                <a:gd name="T23" fmla="*/ 259 h 308"/>
                <a:gd name="T24" fmla="*/ 232 w 308"/>
                <a:gd name="T25" fmla="*/ 278 h 308"/>
                <a:gd name="T26" fmla="*/ 216 w 308"/>
                <a:gd name="T27" fmla="*/ 304 h 308"/>
                <a:gd name="T28" fmla="*/ 186 w 308"/>
                <a:gd name="T29" fmla="*/ 297 h 308"/>
                <a:gd name="T30" fmla="*/ 174 w 308"/>
                <a:gd name="T31" fmla="*/ 283 h 308"/>
                <a:gd name="T32" fmla="*/ 154 w 308"/>
                <a:gd name="T33" fmla="*/ 275 h 308"/>
                <a:gd name="T34" fmla="*/ 134 w 308"/>
                <a:gd name="T35" fmla="*/ 283 h 308"/>
                <a:gd name="T36" fmla="*/ 122 w 308"/>
                <a:gd name="T37" fmla="*/ 297 h 308"/>
                <a:gd name="T38" fmla="*/ 92 w 308"/>
                <a:gd name="T39" fmla="*/ 304 h 308"/>
                <a:gd name="T40" fmla="*/ 76 w 308"/>
                <a:gd name="T41" fmla="*/ 278 h 308"/>
                <a:gd name="T42" fmla="*/ 77 w 308"/>
                <a:gd name="T43" fmla="*/ 259 h 308"/>
                <a:gd name="T44" fmla="*/ 69 w 308"/>
                <a:gd name="T45" fmla="*/ 239 h 308"/>
                <a:gd name="T46" fmla="*/ 49 w 308"/>
                <a:gd name="T47" fmla="*/ 232 h 308"/>
                <a:gd name="T48" fmla="*/ 30 w 308"/>
                <a:gd name="T49" fmla="*/ 233 h 308"/>
                <a:gd name="T50" fmla="*/ 4 w 308"/>
                <a:gd name="T51" fmla="*/ 216 h 308"/>
                <a:gd name="T52" fmla="*/ 11 w 308"/>
                <a:gd name="T53" fmla="*/ 187 h 308"/>
                <a:gd name="T54" fmla="*/ 25 w 308"/>
                <a:gd name="T55" fmla="*/ 174 h 308"/>
                <a:gd name="T56" fmla="*/ 34 w 308"/>
                <a:gd name="T57" fmla="*/ 154 h 308"/>
                <a:gd name="T58" fmla="*/ 25 w 308"/>
                <a:gd name="T59" fmla="*/ 135 h 308"/>
                <a:gd name="T60" fmla="*/ 11 w 308"/>
                <a:gd name="T61" fmla="*/ 122 h 308"/>
                <a:gd name="T62" fmla="*/ 4 w 308"/>
                <a:gd name="T63" fmla="*/ 92 h 308"/>
                <a:gd name="T64" fmla="*/ 30 w 308"/>
                <a:gd name="T65" fmla="*/ 76 h 308"/>
                <a:gd name="T66" fmla="*/ 49 w 308"/>
                <a:gd name="T67" fmla="*/ 77 h 308"/>
                <a:gd name="T68" fmla="*/ 69 w 308"/>
                <a:gd name="T69" fmla="*/ 69 h 308"/>
                <a:gd name="T70" fmla="*/ 77 w 308"/>
                <a:gd name="T71" fmla="*/ 49 h 308"/>
                <a:gd name="T72" fmla="*/ 76 w 308"/>
                <a:gd name="T73" fmla="*/ 30 h 308"/>
                <a:gd name="T74" fmla="*/ 92 w 308"/>
                <a:gd name="T75" fmla="*/ 5 h 308"/>
                <a:gd name="T76" fmla="*/ 122 w 308"/>
                <a:gd name="T77" fmla="*/ 11 h 308"/>
                <a:gd name="T78" fmla="*/ 134 w 308"/>
                <a:gd name="T79" fmla="*/ 25 h 308"/>
                <a:gd name="T80" fmla="*/ 154 w 308"/>
                <a:gd name="T81" fmla="*/ 34 h 308"/>
                <a:gd name="T82" fmla="*/ 174 w 308"/>
                <a:gd name="T83" fmla="*/ 25 h 308"/>
                <a:gd name="T84" fmla="*/ 186 w 308"/>
                <a:gd name="T85" fmla="*/ 11 h 308"/>
                <a:gd name="T86" fmla="*/ 216 w 308"/>
                <a:gd name="T87" fmla="*/ 5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8" h="308">
                  <a:moveTo>
                    <a:pt x="305" y="109"/>
                  </a:moveTo>
                  <a:lnTo>
                    <a:pt x="305" y="109"/>
                  </a:lnTo>
                  <a:cubicBezTo>
                    <a:pt x="303" y="114"/>
                    <a:pt x="301" y="119"/>
                    <a:pt x="297" y="122"/>
                  </a:cubicBezTo>
                  <a:lnTo>
                    <a:pt x="283" y="135"/>
                  </a:lnTo>
                  <a:cubicBezTo>
                    <a:pt x="277" y="140"/>
                    <a:pt x="274" y="147"/>
                    <a:pt x="274" y="154"/>
                  </a:cubicBezTo>
                  <a:cubicBezTo>
                    <a:pt x="274" y="162"/>
                    <a:pt x="277" y="169"/>
                    <a:pt x="283" y="174"/>
                  </a:cubicBezTo>
                  <a:lnTo>
                    <a:pt x="297" y="187"/>
                  </a:lnTo>
                  <a:cubicBezTo>
                    <a:pt x="305" y="194"/>
                    <a:pt x="308" y="206"/>
                    <a:pt x="304" y="216"/>
                  </a:cubicBezTo>
                  <a:cubicBezTo>
                    <a:pt x="299" y="227"/>
                    <a:pt x="289" y="233"/>
                    <a:pt x="278" y="233"/>
                  </a:cubicBezTo>
                  <a:lnTo>
                    <a:pt x="259" y="232"/>
                  </a:lnTo>
                  <a:cubicBezTo>
                    <a:pt x="252" y="231"/>
                    <a:pt x="244" y="234"/>
                    <a:pt x="239" y="239"/>
                  </a:cubicBezTo>
                  <a:cubicBezTo>
                    <a:pt x="234" y="245"/>
                    <a:pt x="231" y="252"/>
                    <a:pt x="231" y="259"/>
                  </a:cubicBezTo>
                  <a:lnTo>
                    <a:pt x="232" y="278"/>
                  </a:lnTo>
                  <a:cubicBezTo>
                    <a:pt x="233" y="289"/>
                    <a:pt x="226" y="300"/>
                    <a:pt x="216" y="304"/>
                  </a:cubicBezTo>
                  <a:cubicBezTo>
                    <a:pt x="206" y="308"/>
                    <a:pt x="194" y="306"/>
                    <a:pt x="186" y="297"/>
                  </a:cubicBezTo>
                  <a:lnTo>
                    <a:pt x="174" y="283"/>
                  </a:lnTo>
                  <a:cubicBezTo>
                    <a:pt x="169" y="278"/>
                    <a:pt x="161" y="275"/>
                    <a:pt x="154" y="275"/>
                  </a:cubicBezTo>
                  <a:cubicBezTo>
                    <a:pt x="146" y="275"/>
                    <a:pt x="139" y="278"/>
                    <a:pt x="134" y="283"/>
                  </a:cubicBezTo>
                  <a:lnTo>
                    <a:pt x="122" y="297"/>
                  </a:lnTo>
                  <a:cubicBezTo>
                    <a:pt x="114" y="306"/>
                    <a:pt x="102" y="308"/>
                    <a:pt x="92" y="304"/>
                  </a:cubicBezTo>
                  <a:cubicBezTo>
                    <a:pt x="82" y="300"/>
                    <a:pt x="75" y="289"/>
                    <a:pt x="76" y="278"/>
                  </a:cubicBezTo>
                  <a:lnTo>
                    <a:pt x="77" y="259"/>
                  </a:lnTo>
                  <a:cubicBezTo>
                    <a:pt x="77" y="252"/>
                    <a:pt x="74" y="245"/>
                    <a:pt x="69" y="239"/>
                  </a:cubicBezTo>
                  <a:cubicBezTo>
                    <a:pt x="64" y="234"/>
                    <a:pt x="56" y="231"/>
                    <a:pt x="49" y="232"/>
                  </a:cubicBezTo>
                  <a:lnTo>
                    <a:pt x="30" y="233"/>
                  </a:lnTo>
                  <a:cubicBezTo>
                    <a:pt x="19" y="233"/>
                    <a:pt x="9" y="227"/>
                    <a:pt x="4" y="216"/>
                  </a:cubicBezTo>
                  <a:cubicBezTo>
                    <a:pt x="0" y="206"/>
                    <a:pt x="3" y="194"/>
                    <a:pt x="11" y="187"/>
                  </a:cubicBezTo>
                  <a:lnTo>
                    <a:pt x="25" y="174"/>
                  </a:lnTo>
                  <a:cubicBezTo>
                    <a:pt x="31" y="169"/>
                    <a:pt x="34" y="162"/>
                    <a:pt x="34" y="154"/>
                  </a:cubicBezTo>
                  <a:cubicBezTo>
                    <a:pt x="34" y="147"/>
                    <a:pt x="31" y="140"/>
                    <a:pt x="25" y="135"/>
                  </a:cubicBezTo>
                  <a:lnTo>
                    <a:pt x="11" y="122"/>
                  </a:lnTo>
                  <a:cubicBezTo>
                    <a:pt x="3" y="115"/>
                    <a:pt x="0" y="103"/>
                    <a:pt x="4" y="92"/>
                  </a:cubicBezTo>
                  <a:cubicBezTo>
                    <a:pt x="9" y="82"/>
                    <a:pt x="19" y="76"/>
                    <a:pt x="30" y="76"/>
                  </a:cubicBezTo>
                  <a:lnTo>
                    <a:pt x="49" y="77"/>
                  </a:lnTo>
                  <a:cubicBezTo>
                    <a:pt x="56" y="78"/>
                    <a:pt x="64" y="75"/>
                    <a:pt x="69" y="69"/>
                  </a:cubicBezTo>
                  <a:cubicBezTo>
                    <a:pt x="74" y="64"/>
                    <a:pt x="77" y="57"/>
                    <a:pt x="77" y="49"/>
                  </a:cubicBezTo>
                  <a:lnTo>
                    <a:pt x="76" y="30"/>
                  </a:lnTo>
                  <a:cubicBezTo>
                    <a:pt x="75" y="19"/>
                    <a:pt x="82" y="9"/>
                    <a:pt x="92" y="5"/>
                  </a:cubicBezTo>
                  <a:cubicBezTo>
                    <a:pt x="102" y="0"/>
                    <a:pt x="114" y="3"/>
                    <a:pt x="122" y="11"/>
                  </a:cubicBezTo>
                  <a:lnTo>
                    <a:pt x="134" y="25"/>
                  </a:lnTo>
                  <a:cubicBezTo>
                    <a:pt x="139" y="31"/>
                    <a:pt x="146" y="34"/>
                    <a:pt x="154" y="34"/>
                  </a:cubicBezTo>
                  <a:cubicBezTo>
                    <a:pt x="161" y="34"/>
                    <a:pt x="169" y="31"/>
                    <a:pt x="174" y="25"/>
                  </a:cubicBezTo>
                  <a:lnTo>
                    <a:pt x="186" y="11"/>
                  </a:lnTo>
                  <a:cubicBezTo>
                    <a:pt x="194" y="3"/>
                    <a:pt x="206" y="0"/>
                    <a:pt x="216" y="5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6" name="Freeform 21">
              <a:extLst>
                <a:ext uri="{FF2B5EF4-FFF2-40B4-BE49-F238E27FC236}">
                  <a16:creationId xmlns:a16="http://schemas.microsoft.com/office/drawing/2014/main" id="{12EF1BB9-C210-944B-3DDA-9CEDBD882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80"/>
              <a:ext cx="105" cy="91"/>
            </a:xfrm>
            <a:custGeom>
              <a:avLst/>
              <a:gdLst>
                <a:gd name="T0" fmla="*/ 0 w 226"/>
                <a:gd name="T1" fmla="*/ 135 h 192"/>
                <a:gd name="T2" fmla="*/ 0 w 226"/>
                <a:gd name="T3" fmla="*/ 135 h 192"/>
                <a:gd name="T4" fmla="*/ 37 w 226"/>
                <a:gd name="T5" fmla="*/ 183 h 192"/>
                <a:gd name="T6" fmla="*/ 53 w 226"/>
                <a:gd name="T7" fmla="*/ 192 h 192"/>
                <a:gd name="T8" fmla="*/ 70 w 226"/>
                <a:gd name="T9" fmla="*/ 184 h 192"/>
                <a:gd name="T10" fmla="*/ 226 w 226"/>
                <a:gd name="T1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92">
                  <a:moveTo>
                    <a:pt x="0" y="135"/>
                  </a:moveTo>
                  <a:lnTo>
                    <a:pt x="0" y="135"/>
                  </a:lnTo>
                  <a:lnTo>
                    <a:pt x="37" y="183"/>
                  </a:lnTo>
                  <a:cubicBezTo>
                    <a:pt x="41" y="188"/>
                    <a:pt x="47" y="191"/>
                    <a:pt x="53" y="192"/>
                  </a:cubicBezTo>
                  <a:cubicBezTo>
                    <a:pt x="60" y="192"/>
                    <a:pt x="66" y="189"/>
                    <a:pt x="70" y="184"/>
                  </a:cubicBezTo>
                  <a:lnTo>
                    <a:pt x="226" y="0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278" name="Segnaposto testo 2">
            <a:extLst>
              <a:ext uri="{FF2B5EF4-FFF2-40B4-BE49-F238E27FC236}">
                <a16:creationId xmlns:a16="http://schemas.microsoft.com/office/drawing/2014/main" id="{5C542447-A3F6-2904-2E81-2FB0F1E650C8}"/>
              </a:ext>
            </a:extLst>
          </p:cNvPr>
          <p:cNvSpPr txBox="1">
            <a:spLocks/>
          </p:cNvSpPr>
          <p:nvPr/>
        </p:nvSpPr>
        <p:spPr>
          <a:xfrm>
            <a:off x="3418784" y="3280208"/>
            <a:ext cx="781869" cy="361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rgbClr val="2F6DD5"/>
                </a:solidFill>
              </a:rPr>
              <a:t>1</a:t>
            </a:r>
          </a:p>
        </p:txBody>
      </p:sp>
      <p:sp>
        <p:nvSpPr>
          <p:cNvPr id="279" name="Segnaposto testo 2">
            <a:extLst>
              <a:ext uri="{FF2B5EF4-FFF2-40B4-BE49-F238E27FC236}">
                <a16:creationId xmlns:a16="http://schemas.microsoft.com/office/drawing/2014/main" id="{D61D7BBD-8CF5-77C1-7670-FEAB660A0416}"/>
              </a:ext>
            </a:extLst>
          </p:cNvPr>
          <p:cNvSpPr txBox="1">
            <a:spLocks/>
          </p:cNvSpPr>
          <p:nvPr/>
        </p:nvSpPr>
        <p:spPr>
          <a:xfrm>
            <a:off x="12149725" y="3218602"/>
            <a:ext cx="781869" cy="361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rgbClr val="2F6DD5"/>
                </a:solidFill>
              </a:rPr>
              <a:t>2</a:t>
            </a:r>
          </a:p>
        </p:txBody>
      </p:sp>
      <p:cxnSp>
        <p:nvCxnSpPr>
          <p:cNvPr id="297" name="Connettore 2 296">
            <a:extLst>
              <a:ext uri="{FF2B5EF4-FFF2-40B4-BE49-F238E27FC236}">
                <a16:creationId xmlns:a16="http://schemas.microsoft.com/office/drawing/2014/main" id="{B690E6CB-A425-D34D-0F8A-1023E9D6D3D6}"/>
              </a:ext>
            </a:extLst>
          </p:cNvPr>
          <p:cNvCxnSpPr>
            <a:cxnSpLocks/>
          </p:cNvCxnSpPr>
          <p:nvPr/>
        </p:nvCxnSpPr>
        <p:spPr>
          <a:xfrm>
            <a:off x="3943925" y="4634344"/>
            <a:ext cx="517236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Segnaposto numero diapositiva 2">
            <a:extLst>
              <a:ext uri="{FF2B5EF4-FFF2-40B4-BE49-F238E27FC236}">
                <a16:creationId xmlns:a16="http://schemas.microsoft.com/office/drawing/2014/main" id="{918B79AA-61DA-DAA5-8817-2C81EA5148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729521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DE6CC-D2E7-2BFA-27D1-CC9771D9E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>
            <a:extLst>
              <a:ext uri="{FF2B5EF4-FFF2-40B4-BE49-F238E27FC236}">
                <a16:creationId xmlns:a16="http://schemas.microsoft.com/office/drawing/2014/main" id="{C4AA9724-DEC3-F29B-A369-C4CF8ECEA857}"/>
              </a:ext>
            </a:extLst>
          </p:cNvPr>
          <p:cNvSpPr/>
          <p:nvPr/>
        </p:nvSpPr>
        <p:spPr>
          <a:xfrm>
            <a:off x="4945070" y="6974284"/>
            <a:ext cx="91555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0" y="0"/>
                </a:moveTo>
                <a:lnTo>
                  <a:pt x="67056" y="0"/>
                </a:lnTo>
              </a:path>
            </a:pathLst>
          </a:custGeom>
          <a:ln w="4572">
            <a:solidFill>
              <a:srgbClr val="4F5CD6"/>
            </a:solidFill>
          </a:ln>
        </p:spPr>
        <p:txBody>
          <a:bodyPr wrap="square" lIns="0" tIns="0" rIns="0" bIns="0" rtlCol="0"/>
          <a:lstStyle/>
          <a:p>
            <a:endParaRPr sz="2448"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F4745A69-3DFE-7434-E546-219B89B45E39}"/>
              </a:ext>
            </a:extLst>
          </p:cNvPr>
          <p:cNvSpPr txBox="1"/>
          <p:nvPr/>
        </p:nvSpPr>
        <p:spPr>
          <a:xfrm>
            <a:off x="2379899" y="9532430"/>
            <a:ext cx="13641389" cy="515272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pPr marL="17275" marR="6910">
              <a:lnSpc>
                <a:spcPct val="111100"/>
              </a:lnSpc>
              <a:spcBef>
                <a:spcPts val="136"/>
              </a:spcBef>
            </a:pPr>
            <a:r>
              <a:rPr lang="it-IT" sz="1496" b="1">
                <a:solidFill>
                  <a:schemeClr val="bg1"/>
                </a:solidFill>
              </a:rPr>
              <a:t>Se compili la domanda in nome e per conto di altri, di cui hai la rappresentanza legale con delega SPID, devi accedere con lo SPID del soggetto Richiedente e spuntare la casella evidenziata per inserire nella sezione Titolare il tuo codice fiscale ai fini della successiva intestazione della carta ADI.</a:t>
            </a:r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id="{5CCF67DB-CF1F-2465-6832-4D9DE1C85DEF}"/>
              </a:ext>
            </a:extLst>
          </p:cNvPr>
          <p:cNvSpPr txBox="1">
            <a:spLocks/>
          </p:cNvSpPr>
          <p:nvPr/>
        </p:nvSpPr>
        <p:spPr>
          <a:xfrm>
            <a:off x="3439450" y="1601296"/>
            <a:ext cx="11396414" cy="603630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itillium Web"/>
                <a:ea typeface="+mj-ea"/>
                <a:cs typeface="Titillium Web"/>
              </a:defRPr>
            </a:lvl1pPr>
          </a:lstStyle>
          <a:p>
            <a:pPr marL="17275">
              <a:spcBef>
                <a:spcPts val="136"/>
              </a:spcBef>
            </a:pPr>
            <a:r>
              <a:rPr lang="it-IT" sz="3600" dirty="0">
                <a:solidFill>
                  <a:srgbClr val="002460"/>
                </a:solidFill>
              </a:rPr>
              <a:t>Step 3– Allega documentazione </a:t>
            </a:r>
            <a:r>
              <a:rPr lang="it-IT" sz="3809" dirty="0">
                <a:solidFill>
                  <a:schemeClr val="accent1"/>
                </a:solidFill>
                <a:cs typeface="Calibri Light"/>
              </a:rPr>
              <a:t> </a:t>
            </a:r>
            <a:endParaRPr lang="it-IT" sz="3809" dirty="0">
              <a:solidFill>
                <a:srgbClr val="002460"/>
              </a:solidFill>
            </a:endParaRPr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3"/>
          <a:srcRect t="8519"/>
          <a:stretch/>
        </p:blipFill>
        <p:spPr>
          <a:xfrm>
            <a:off x="3029774" y="2553858"/>
            <a:ext cx="10863126" cy="7282103"/>
          </a:xfrm>
          <a:prstGeom prst="rect">
            <a:avLst/>
          </a:prstGeom>
        </p:spPr>
      </p:pic>
      <p:sp>
        <p:nvSpPr>
          <p:cNvPr id="25" name="Rettangolo 24">
            <a:extLst>
              <a:ext uri="{FF2B5EF4-FFF2-40B4-BE49-F238E27FC236}">
                <a16:creationId xmlns:a16="http://schemas.microsoft.com/office/drawing/2014/main" id="{4CAFC598-003F-51E4-0D83-6902815C6DD8}"/>
              </a:ext>
            </a:extLst>
          </p:cNvPr>
          <p:cNvSpPr/>
          <p:nvPr/>
        </p:nvSpPr>
        <p:spPr>
          <a:xfrm>
            <a:off x="11806925" y="9509792"/>
            <a:ext cx="1082810" cy="303532"/>
          </a:xfrm>
          <a:prstGeom prst="rect">
            <a:avLst/>
          </a:prstGeom>
          <a:noFill/>
          <a:ln w="41275">
            <a:solidFill>
              <a:srgbClr val="FF3B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1771" y="3311730"/>
            <a:ext cx="10419591" cy="1137624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01CDF28A-1ED1-FFBC-A70D-9B53857D75BC}"/>
              </a:ext>
            </a:extLst>
          </p:cNvPr>
          <p:cNvSpPr/>
          <p:nvPr/>
        </p:nvSpPr>
        <p:spPr>
          <a:xfrm>
            <a:off x="5527343" y="5170443"/>
            <a:ext cx="1105469" cy="22187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90CA381-FA20-CBBB-844A-F46CD7E761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13904"/>
            <a:ext cx="4157832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223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A274D8-83D8-CA2C-280D-9EBCD6173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>
            <a:extLst>
              <a:ext uri="{FF2B5EF4-FFF2-40B4-BE49-F238E27FC236}">
                <a16:creationId xmlns:a16="http://schemas.microsoft.com/office/drawing/2014/main" id="{17E3313B-E2CC-E0CC-63B0-DF8299FF1F4F}"/>
              </a:ext>
            </a:extLst>
          </p:cNvPr>
          <p:cNvSpPr/>
          <p:nvPr/>
        </p:nvSpPr>
        <p:spPr>
          <a:xfrm>
            <a:off x="4945070" y="6974284"/>
            <a:ext cx="91555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0" y="0"/>
                </a:moveTo>
                <a:lnTo>
                  <a:pt x="67056" y="0"/>
                </a:lnTo>
              </a:path>
            </a:pathLst>
          </a:custGeom>
          <a:ln w="4572">
            <a:solidFill>
              <a:srgbClr val="4F5CD6"/>
            </a:solidFill>
          </a:ln>
        </p:spPr>
        <p:txBody>
          <a:bodyPr wrap="square" lIns="0" tIns="0" rIns="0" bIns="0" rtlCol="0"/>
          <a:lstStyle/>
          <a:p>
            <a:endParaRPr sz="2448"/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5CCF67DB-CF1F-2465-6832-4D9DE1C85DEF}"/>
              </a:ext>
            </a:extLst>
          </p:cNvPr>
          <p:cNvSpPr txBox="1">
            <a:spLocks/>
          </p:cNvSpPr>
          <p:nvPr/>
        </p:nvSpPr>
        <p:spPr>
          <a:xfrm>
            <a:off x="3439450" y="1601296"/>
            <a:ext cx="11396414" cy="571442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itillium Web"/>
                <a:ea typeface="+mj-ea"/>
                <a:cs typeface="Titillium Web"/>
              </a:defRPr>
            </a:lvl1pPr>
          </a:lstStyle>
          <a:p>
            <a:pPr marL="17275">
              <a:spcBef>
                <a:spcPts val="136"/>
              </a:spcBef>
            </a:pPr>
            <a:r>
              <a:rPr lang="it-IT" sz="3600" dirty="0">
                <a:solidFill>
                  <a:srgbClr val="002460"/>
                </a:solidFill>
              </a:rPr>
              <a:t>Step 4 – Assunzione di responsabilità</a:t>
            </a:r>
            <a:r>
              <a:rPr lang="it-IT" sz="3600" dirty="0">
                <a:solidFill>
                  <a:schemeClr val="accent1"/>
                </a:solidFill>
                <a:cs typeface="Calibri Light"/>
              </a:rPr>
              <a:t> </a:t>
            </a:r>
            <a:endParaRPr lang="it-IT" sz="3600" dirty="0">
              <a:solidFill>
                <a:srgbClr val="002460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083" y="2763004"/>
            <a:ext cx="10697335" cy="6136455"/>
          </a:xfrm>
          <a:prstGeom prst="rect">
            <a:avLst/>
          </a:prstGeom>
        </p:spPr>
      </p:pic>
      <p:sp>
        <p:nvSpPr>
          <p:cNvPr id="16" name="Rettangolo 15">
            <a:extLst>
              <a:ext uri="{FF2B5EF4-FFF2-40B4-BE49-F238E27FC236}">
                <a16:creationId xmlns:a16="http://schemas.microsoft.com/office/drawing/2014/main" id="{4CAFC598-003F-51E4-0D83-6902815C6DD8}"/>
              </a:ext>
            </a:extLst>
          </p:cNvPr>
          <p:cNvSpPr/>
          <p:nvPr/>
        </p:nvSpPr>
        <p:spPr>
          <a:xfrm>
            <a:off x="12216645" y="8573302"/>
            <a:ext cx="1082810" cy="303532"/>
          </a:xfrm>
          <a:prstGeom prst="rect">
            <a:avLst/>
          </a:prstGeom>
          <a:noFill/>
          <a:ln w="41275">
            <a:solidFill>
              <a:srgbClr val="FF3B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4CAFC598-003F-51E4-0D83-6902815C6DD8}"/>
              </a:ext>
            </a:extLst>
          </p:cNvPr>
          <p:cNvSpPr/>
          <p:nvPr/>
        </p:nvSpPr>
        <p:spPr>
          <a:xfrm>
            <a:off x="3981195" y="7374817"/>
            <a:ext cx="320038" cy="247570"/>
          </a:xfrm>
          <a:prstGeom prst="rect">
            <a:avLst/>
          </a:prstGeom>
          <a:noFill/>
          <a:ln w="41275">
            <a:solidFill>
              <a:srgbClr val="FF3B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3083" y="3645438"/>
            <a:ext cx="10520207" cy="1140121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F63EE0A7-DC96-FB74-2A9F-F732AE27BB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61376"/>
            <a:ext cx="4157832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426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F60A9D-3B92-1368-912C-8DE4DF43E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8">
            <a:extLst>
              <a:ext uri="{FF2B5EF4-FFF2-40B4-BE49-F238E27FC236}">
                <a16:creationId xmlns:a16="http://schemas.microsoft.com/office/drawing/2014/main" id="{9C0A7011-04D9-E1B0-D046-B0B7AA38CAB2}"/>
              </a:ext>
            </a:extLst>
          </p:cNvPr>
          <p:cNvSpPr txBox="1"/>
          <p:nvPr/>
        </p:nvSpPr>
        <p:spPr>
          <a:xfrm>
            <a:off x="2823208" y="9544209"/>
            <a:ext cx="11839969" cy="259754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pPr marL="17275" marR="6910">
              <a:lnSpc>
                <a:spcPct val="111100"/>
              </a:lnSpc>
              <a:spcBef>
                <a:spcPts val="136"/>
              </a:spcBef>
            </a:pPr>
            <a:r>
              <a:rPr lang="it-IT" sz="1496" b="1">
                <a:solidFill>
                  <a:schemeClr val="bg1"/>
                </a:solidFill>
              </a:rPr>
              <a:t>Se stai compilando la domanda come Titolare, è necessario compilare ulteriori campi con i tuoi dati.</a:t>
            </a:r>
            <a:endParaRPr lang="it-IT" sz="1496">
              <a:solidFill>
                <a:schemeClr val="bg1"/>
              </a:solidFill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530EE14B-265C-5869-0BC9-47A0EC0A5876}"/>
              </a:ext>
            </a:extLst>
          </p:cNvPr>
          <p:cNvSpPr txBox="1"/>
          <p:nvPr/>
        </p:nvSpPr>
        <p:spPr>
          <a:xfrm>
            <a:off x="2822875" y="8703665"/>
            <a:ext cx="12748625" cy="515272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pPr marL="17275" marR="6910">
              <a:lnSpc>
                <a:spcPct val="111100"/>
              </a:lnSpc>
              <a:spcBef>
                <a:spcPts val="136"/>
              </a:spcBef>
            </a:pPr>
            <a:r>
              <a:rPr lang="it-IT" sz="1496" b="1">
                <a:solidFill>
                  <a:schemeClr val="bg1"/>
                </a:solidFill>
              </a:rPr>
              <a:t>Verifica e completa i tuoi dati di cittadinanza e residenza precompilati. Se trovi inesattezze, puoi correggerle. Clicca su Continua per procedere oppure Salva in bozza la domanda per completarla in seguito.</a:t>
            </a:r>
            <a:endParaRPr lang="it-IT" sz="1496">
              <a:solidFill>
                <a:schemeClr val="bg1"/>
              </a:solidFill>
            </a:endParaRPr>
          </a:p>
        </p:txBody>
      </p:sp>
      <p:sp>
        <p:nvSpPr>
          <p:cNvPr id="19" name="object 7">
            <a:extLst>
              <a:ext uri="{FF2B5EF4-FFF2-40B4-BE49-F238E27FC236}">
                <a16:creationId xmlns:a16="http://schemas.microsoft.com/office/drawing/2014/main" id="{5CCF67DB-CF1F-2465-6832-4D9DE1C85DEF}"/>
              </a:ext>
            </a:extLst>
          </p:cNvPr>
          <p:cNvSpPr txBox="1">
            <a:spLocks/>
          </p:cNvSpPr>
          <p:nvPr/>
        </p:nvSpPr>
        <p:spPr>
          <a:xfrm>
            <a:off x="3439449" y="1601296"/>
            <a:ext cx="12742613" cy="571442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itillium Web"/>
                <a:ea typeface="+mj-ea"/>
                <a:cs typeface="Titillium Web"/>
              </a:defRPr>
            </a:lvl1pPr>
          </a:lstStyle>
          <a:p>
            <a:r>
              <a:rPr lang="it-IT" sz="3600" dirty="0">
                <a:solidFill>
                  <a:srgbClr val="002460"/>
                </a:solidFill>
              </a:rPr>
              <a:t>Pagina di feedback e ritorno al certificato introduttivo </a:t>
            </a: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43" r="7452"/>
          <a:stretch/>
        </p:blipFill>
        <p:spPr>
          <a:xfrm>
            <a:off x="3100547" y="3629087"/>
            <a:ext cx="12611349" cy="3021913"/>
          </a:xfrm>
          <a:prstGeom prst="rect">
            <a:avLst/>
          </a:prstGeom>
        </p:spPr>
      </p:pic>
      <p:sp>
        <p:nvSpPr>
          <p:cNvPr id="21" name="Rettangolo 20">
            <a:extLst>
              <a:ext uri="{FF2B5EF4-FFF2-40B4-BE49-F238E27FC236}">
                <a16:creationId xmlns:a16="http://schemas.microsoft.com/office/drawing/2014/main" id="{34424920-9DB2-AB1F-A436-62FB067AE1F9}"/>
              </a:ext>
            </a:extLst>
          </p:cNvPr>
          <p:cNvSpPr/>
          <p:nvPr/>
        </p:nvSpPr>
        <p:spPr>
          <a:xfrm>
            <a:off x="3239582" y="5538313"/>
            <a:ext cx="3323178" cy="879474"/>
          </a:xfrm>
          <a:prstGeom prst="rect">
            <a:avLst/>
          </a:prstGeom>
          <a:noFill/>
          <a:ln w="41275">
            <a:solidFill>
              <a:srgbClr val="FF3B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08603C45-FE6B-31DE-D7A4-108BBC4D98A4}"/>
              </a:ext>
            </a:extLst>
          </p:cNvPr>
          <p:cNvSpPr/>
          <p:nvPr/>
        </p:nvSpPr>
        <p:spPr>
          <a:xfrm>
            <a:off x="3114946" y="9448254"/>
            <a:ext cx="12037763" cy="641607"/>
          </a:xfrm>
          <a:prstGeom prst="rect">
            <a:avLst/>
          </a:prstGeom>
          <a:solidFill>
            <a:srgbClr val="0024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sp>
        <p:nvSpPr>
          <p:cNvPr id="24" name="object 8">
            <a:extLst>
              <a:ext uri="{FF2B5EF4-FFF2-40B4-BE49-F238E27FC236}">
                <a16:creationId xmlns:a16="http://schemas.microsoft.com/office/drawing/2014/main" id="{E629C10C-BAF6-9AA9-0585-CD73FBF66010}"/>
              </a:ext>
            </a:extLst>
          </p:cNvPr>
          <p:cNvSpPr txBox="1"/>
          <p:nvPr/>
        </p:nvSpPr>
        <p:spPr>
          <a:xfrm>
            <a:off x="3333083" y="9530084"/>
            <a:ext cx="11453811" cy="247635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r>
              <a:rPr lang="it-IT" sz="1496" b="1" dirty="0">
                <a:solidFill>
                  <a:schemeClr val="bg1"/>
                </a:solidFill>
              </a:rPr>
              <a:t>Facendo click su «Torna al servizio chiamante»</a:t>
            </a:r>
            <a:r>
              <a:rPr lang="it-IT" sz="1496" b="1" dirty="0">
                <a:solidFill>
                  <a:schemeClr val="bg1"/>
                </a:solidFill>
                <a:sym typeface="Wingdings" panose="05000000000000000000" pitchFamily="2" charset="2"/>
              </a:rPr>
              <a:t>  </a:t>
            </a:r>
            <a:r>
              <a:rPr lang="it-IT" sz="1496" b="1" dirty="0">
                <a:solidFill>
                  <a:schemeClr val="bg1"/>
                </a:solidFill>
              </a:rPr>
              <a:t>si ritorna all’interno del Certificato introduttivo per completare il processo di acquisizione.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6C87FAE-0FD6-2B85-EB5C-B844D862E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28273"/>
            <a:ext cx="4157832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3915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93BC4CE8-0119-7431-C759-2D97CEE0FCA1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3026550" cy="547688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Documentazione sanitaria</a:t>
            </a:r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DDB3001-BF06-9444-C298-36BE5DE38E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33</a:t>
            </a:fld>
            <a:endParaRPr lang="en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3333BBE-0E13-D023-969F-45BE8F43D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405" y="1897039"/>
            <a:ext cx="12423058" cy="626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8138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500B49-A5D1-B008-FE6A-27A71AA91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4FD00458-DD15-27D0-F19B-CBF275E82EC4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4D0073F8-30F3-4F5A-6595-4CA036E51C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3026550" cy="547688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Riepilogo</a:t>
            </a:r>
            <a:endParaRPr lang="en-IT" dirty="0">
              <a:solidFill>
                <a:schemeClr val="bg1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ED744B5-2539-2DD3-A24E-A6E3B9067F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5859"/>
          <a:stretch/>
        </p:blipFill>
        <p:spPr>
          <a:xfrm>
            <a:off x="1354967" y="2644726"/>
            <a:ext cx="17059332" cy="6507738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7AF9E56-811A-32F8-39A4-7CFDB7B1B8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34</a:t>
            </a:fld>
            <a:endParaRPr lang="en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7AA53D0-CE49-641F-AD96-EC450C75B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166" y="2480237"/>
            <a:ext cx="11194532" cy="142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774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889BD-7EFE-20E1-D4E4-A3D534277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>
            <a:extLst>
              <a:ext uri="{FF2B5EF4-FFF2-40B4-BE49-F238E27FC236}">
                <a16:creationId xmlns:a16="http://schemas.microsoft.com/office/drawing/2014/main" id="{7B2E16E5-8904-8B8A-7229-C053E345F098}"/>
              </a:ext>
            </a:extLst>
          </p:cNvPr>
          <p:cNvSpPr/>
          <p:nvPr/>
        </p:nvSpPr>
        <p:spPr>
          <a:xfrm>
            <a:off x="6296462" y="6974284"/>
            <a:ext cx="91555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0" y="0"/>
                </a:moveTo>
                <a:lnTo>
                  <a:pt x="67056" y="0"/>
                </a:lnTo>
              </a:path>
            </a:pathLst>
          </a:custGeom>
          <a:ln w="4572">
            <a:solidFill>
              <a:srgbClr val="4F5CD6"/>
            </a:solidFill>
          </a:ln>
        </p:spPr>
        <p:txBody>
          <a:bodyPr wrap="square" lIns="0" tIns="0" rIns="0" bIns="0" rtlCol="0"/>
          <a:lstStyle/>
          <a:p>
            <a:endParaRPr sz="2448"/>
          </a:p>
        </p:txBody>
      </p:sp>
      <p:sp>
        <p:nvSpPr>
          <p:cNvPr id="8" name="Google Shape;254;p2">
            <a:extLst>
              <a:ext uri="{FF2B5EF4-FFF2-40B4-BE49-F238E27FC236}">
                <a16:creationId xmlns:a16="http://schemas.microsoft.com/office/drawing/2014/main" id="{55F7C980-F3A3-8304-5CBA-D958D190965A}"/>
              </a:ext>
            </a:extLst>
          </p:cNvPr>
          <p:cNvSpPr txBox="1"/>
          <p:nvPr/>
        </p:nvSpPr>
        <p:spPr>
          <a:xfrm>
            <a:off x="3242546" y="1526057"/>
            <a:ext cx="11950158" cy="950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5" tIns="93242" rIns="186535" bIns="93242" anchor="t" anchorCtr="0">
            <a:noAutofit/>
          </a:bodyPr>
          <a:lstStyle/>
          <a:p>
            <a:pPr defTabSz="1243767">
              <a:lnSpc>
                <a:spcPts val="4081"/>
              </a:lnSpc>
              <a:defRPr/>
            </a:pPr>
            <a:r>
              <a:rPr lang="it-IT" sz="3809" b="1" dirty="0">
                <a:solidFill>
                  <a:srgbClr val="002460"/>
                </a:solidFill>
                <a:latin typeface="Titillium Web"/>
                <a:ea typeface="+mj-ea"/>
              </a:rPr>
              <a:t>Step 7: i passi per presentare il Certificato Introduttivo di Invalidità Civile</a:t>
            </a:r>
          </a:p>
        </p:txBody>
      </p:sp>
      <p:sp>
        <p:nvSpPr>
          <p:cNvPr id="4" name="Rectangle: Rounded Corners 9">
            <a:extLst>
              <a:ext uri="{FF2B5EF4-FFF2-40B4-BE49-F238E27FC236}">
                <a16:creationId xmlns:a16="http://schemas.microsoft.com/office/drawing/2014/main" id="{784D0C9A-3D02-4CC2-EE0A-0B4975A9F128}"/>
              </a:ext>
            </a:extLst>
          </p:cNvPr>
          <p:cNvSpPr/>
          <p:nvPr/>
        </p:nvSpPr>
        <p:spPr>
          <a:xfrm>
            <a:off x="1876284" y="2665733"/>
            <a:ext cx="14545180" cy="7621268"/>
          </a:xfrm>
          <a:prstGeom prst="roundRect">
            <a:avLst>
              <a:gd name="adj" fmla="val 1668"/>
            </a:avLst>
          </a:prstGeom>
          <a:solidFill>
            <a:srgbClr val="F2F6F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43767">
              <a:defRPr/>
            </a:pPr>
            <a:endParaRPr lang="it-IT" sz="244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Arrow: Chevron 35">
            <a:extLst>
              <a:ext uri="{FF2B5EF4-FFF2-40B4-BE49-F238E27FC236}">
                <a16:creationId xmlns:a16="http://schemas.microsoft.com/office/drawing/2014/main" id="{9579BD3D-60F6-AFFE-EE17-391665FF326C}"/>
              </a:ext>
            </a:extLst>
          </p:cNvPr>
          <p:cNvSpPr/>
          <p:nvPr/>
        </p:nvSpPr>
        <p:spPr>
          <a:xfrm>
            <a:off x="4165306" y="2893011"/>
            <a:ext cx="3917380" cy="826385"/>
          </a:xfrm>
          <a:prstGeom prst="chevron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43767">
              <a:defRPr/>
            </a:pPr>
            <a:endParaRPr lang="it-IT" sz="244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Google Shape;339;p4">
            <a:extLst>
              <a:ext uri="{FF2B5EF4-FFF2-40B4-BE49-F238E27FC236}">
                <a16:creationId xmlns:a16="http://schemas.microsoft.com/office/drawing/2014/main" id="{564218CC-046B-B606-37C5-50866CB9BEA2}"/>
              </a:ext>
            </a:extLst>
          </p:cNvPr>
          <p:cNvSpPr txBox="1"/>
          <p:nvPr/>
        </p:nvSpPr>
        <p:spPr>
          <a:xfrm>
            <a:off x="4559749" y="2930621"/>
            <a:ext cx="3375415" cy="677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356" tIns="62161" rIns="124356" bIns="62161" anchor="t" anchorCtr="0">
            <a:noAutofit/>
          </a:bodyPr>
          <a:lstStyle/>
          <a:p>
            <a:pPr algn="ctr" defTabSz="1243767">
              <a:buClr>
                <a:srgbClr val="427AD9"/>
              </a:buClr>
              <a:buSzPts val="1200"/>
              <a:defRPr/>
            </a:pPr>
            <a:r>
              <a:rPr lang="it-IT" sz="1904" b="1" dirty="0">
                <a:solidFill>
                  <a:prstClr val="white"/>
                </a:solidFill>
                <a:latin typeface="Titillium Web"/>
                <a:ea typeface="Titillium Web"/>
                <a:cs typeface="Titillium Web"/>
                <a:sym typeface="Titillium Web"/>
              </a:rPr>
              <a:t>1) </a:t>
            </a:r>
            <a:r>
              <a:rPr lang="it-IT" sz="1904" b="1" dirty="0">
                <a:solidFill>
                  <a:schemeClr val="bg1"/>
                </a:solidFill>
                <a:latin typeface="Titillium Web"/>
                <a:ea typeface="Titillium Web"/>
                <a:cs typeface="Titillium Web"/>
                <a:sym typeface="Titillium Web"/>
              </a:rPr>
              <a:t>SCARICARE IL CERTIFICATO INTRODUTTIVO</a:t>
            </a:r>
            <a:endParaRPr lang="it-IT" sz="2176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Arrow: Chevron 44">
            <a:extLst>
              <a:ext uri="{FF2B5EF4-FFF2-40B4-BE49-F238E27FC236}">
                <a16:creationId xmlns:a16="http://schemas.microsoft.com/office/drawing/2014/main" id="{34B26471-B024-F334-BF38-BFF1CF4F698B}"/>
              </a:ext>
            </a:extLst>
          </p:cNvPr>
          <p:cNvSpPr/>
          <p:nvPr/>
        </p:nvSpPr>
        <p:spPr>
          <a:xfrm>
            <a:off x="11546762" y="2891882"/>
            <a:ext cx="3917380" cy="824369"/>
          </a:xfrm>
          <a:prstGeom prst="chevron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sz="244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Google Shape;339;p4">
            <a:extLst>
              <a:ext uri="{FF2B5EF4-FFF2-40B4-BE49-F238E27FC236}">
                <a16:creationId xmlns:a16="http://schemas.microsoft.com/office/drawing/2014/main" id="{3A4D0F9C-74BD-0712-2D92-550FAC4FDC79}"/>
              </a:ext>
            </a:extLst>
          </p:cNvPr>
          <p:cNvSpPr txBox="1"/>
          <p:nvPr/>
        </p:nvSpPr>
        <p:spPr>
          <a:xfrm>
            <a:off x="11705376" y="2930622"/>
            <a:ext cx="3487327" cy="753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356" tIns="62161" rIns="124356" bIns="62161" anchor="ctr" anchorCtr="0">
            <a:noAutofit/>
          </a:bodyPr>
          <a:lstStyle/>
          <a:p>
            <a:pPr algn="ctr" defTabSz="1243767">
              <a:buClr>
                <a:srgbClr val="427AD9"/>
              </a:buClr>
              <a:buSzPts val="1200"/>
              <a:defRPr/>
            </a:pPr>
            <a:r>
              <a:rPr lang="it-IT" sz="1904" b="1" dirty="0">
                <a:solidFill>
                  <a:schemeClr val="bg1"/>
                </a:solidFill>
                <a:latin typeface="Titillium Web"/>
                <a:ea typeface="Titillium Web"/>
                <a:cs typeface="Titillium Web"/>
                <a:sym typeface="Titillium Web"/>
              </a:rPr>
              <a:t>3) CARICARE IL CERTIFICATO FIRMATO</a:t>
            </a:r>
            <a:endParaRPr lang="it-IT" sz="2176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Arrow: Chevron 53">
            <a:extLst>
              <a:ext uri="{FF2B5EF4-FFF2-40B4-BE49-F238E27FC236}">
                <a16:creationId xmlns:a16="http://schemas.microsoft.com/office/drawing/2014/main" id="{093DEAAD-DE2B-5356-DDF4-0058404A9A62}"/>
              </a:ext>
            </a:extLst>
          </p:cNvPr>
          <p:cNvSpPr/>
          <p:nvPr/>
        </p:nvSpPr>
        <p:spPr>
          <a:xfrm>
            <a:off x="7874546" y="2893898"/>
            <a:ext cx="3917380" cy="824369"/>
          </a:xfrm>
          <a:prstGeom prst="chevron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sz="244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Google Shape;320;p4">
            <a:extLst>
              <a:ext uri="{FF2B5EF4-FFF2-40B4-BE49-F238E27FC236}">
                <a16:creationId xmlns:a16="http://schemas.microsoft.com/office/drawing/2014/main" id="{E826BBAC-9B8A-0A72-123F-7F72FB4BCC4C}"/>
              </a:ext>
            </a:extLst>
          </p:cNvPr>
          <p:cNvSpPr txBox="1"/>
          <p:nvPr/>
        </p:nvSpPr>
        <p:spPr>
          <a:xfrm>
            <a:off x="8086424" y="2930622"/>
            <a:ext cx="3715246" cy="67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356" tIns="62161" rIns="124356" bIns="62161" anchor="t" anchorCtr="0">
            <a:noAutofit/>
          </a:bodyPr>
          <a:lstStyle/>
          <a:p>
            <a:pPr algn="ctr" defTabSz="1243767">
              <a:buClr>
                <a:srgbClr val="427AD9"/>
              </a:buClr>
              <a:buSzPts val="1200"/>
              <a:defRPr/>
            </a:pPr>
            <a:r>
              <a:rPr lang="it-IT" sz="1904" b="1" dirty="0">
                <a:solidFill>
                  <a:prstClr val="white"/>
                </a:solidFill>
                <a:latin typeface="Titillium Web"/>
                <a:ea typeface="Titillium Web"/>
                <a:cs typeface="Titillium Web"/>
                <a:sym typeface="Titillium Web"/>
              </a:rPr>
              <a:t>2) FIRMARE DIGITALMENTE IL CERTIFICATO INTRODUTTIVO</a:t>
            </a:r>
            <a:endParaRPr lang="it-IT" sz="2176" dirty="0">
              <a:solidFill>
                <a:prstClr val="whit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326;p4">
            <a:extLst>
              <a:ext uri="{FF2B5EF4-FFF2-40B4-BE49-F238E27FC236}">
                <a16:creationId xmlns:a16="http://schemas.microsoft.com/office/drawing/2014/main" id="{23351830-5249-F0D0-558C-34E020BCDD42}"/>
              </a:ext>
            </a:extLst>
          </p:cNvPr>
          <p:cNvSpPr txBox="1"/>
          <p:nvPr/>
        </p:nvSpPr>
        <p:spPr>
          <a:xfrm>
            <a:off x="2007989" y="3061178"/>
            <a:ext cx="954640" cy="358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04" tIns="41452" rIns="82904" bIns="41452" anchor="ctr" anchorCtr="0">
            <a:noAutofit/>
          </a:bodyPr>
          <a:lstStyle/>
          <a:p>
            <a:pPr defTabSz="1243767">
              <a:lnSpc>
                <a:spcPct val="150000"/>
              </a:lnSpc>
              <a:buClr>
                <a:srgbClr val="000000"/>
              </a:buClr>
              <a:buSzPts val="1200"/>
              <a:defRPr/>
            </a:pPr>
            <a:r>
              <a:rPr lang="it-IT" sz="1904" b="1">
                <a:solidFill>
                  <a:srgbClr val="002460"/>
                </a:solidFill>
                <a:latin typeface="Titillium Web"/>
                <a:sym typeface="Titillium Web"/>
              </a:rPr>
              <a:t>STEP</a:t>
            </a:r>
            <a:endParaRPr lang="it-IT" sz="2176" b="1">
              <a:solidFill>
                <a:srgbClr val="002460"/>
              </a:solidFill>
              <a:latin typeface="Titillium Web"/>
              <a:sym typeface="Titillium Web"/>
            </a:endParaRPr>
          </a:p>
        </p:txBody>
      </p:sp>
      <p:sp>
        <p:nvSpPr>
          <p:cNvPr id="16" name="Google Shape;326;p4">
            <a:extLst>
              <a:ext uri="{FF2B5EF4-FFF2-40B4-BE49-F238E27FC236}">
                <a16:creationId xmlns:a16="http://schemas.microsoft.com/office/drawing/2014/main" id="{1F874C14-9664-0586-2B1A-2F852F2CEFF3}"/>
              </a:ext>
            </a:extLst>
          </p:cNvPr>
          <p:cNvSpPr txBox="1"/>
          <p:nvPr/>
        </p:nvSpPr>
        <p:spPr>
          <a:xfrm>
            <a:off x="1980280" y="5140847"/>
            <a:ext cx="954640" cy="358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04" tIns="41452" rIns="82904" bIns="41452" anchor="ctr" anchorCtr="0">
            <a:noAutofit/>
          </a:bodyPr>
          <a:lstStyle/>
          <a:p>
            <a:pPr defTabSz="1243767">
              <a:lnSpc>
                <a:spcPct val="150000"/>
              </a:lnSpc>
              <a:buClr>
                <a:srgbClr val="000000"/>
              </a:buClr>
              <a:buSzPts val="1200"/>
              <a:defRPr/>
            </a:pPr>
            <a:r>
              <a:rPr lang="it-IT" sz="1904" b="1">
                <a:solidFill>
                  <a:srgbClr val="002460"/>
                </a:solidFill>
                <a:latin typeface="Titillium Web"/>
                <a:sym typeface="Titillium Web"/>
              </a:rPr>
              <a:t>AZIONI</a:t>
            </a:r>
            <a:endParaRPr lang="it-IT" sz="2176" b="1">
              <a:solidFill>
                <a:srgbClr val="002460"/>
              </a:solidFill>
              <a:latin typeface="Titillium Web"/>
              <a:sym typeface="Titillium Web"/>
            </a:endParaRPr>
          </a:p>
        </p:txBody>
      </p:sp>
      <p:sp>
        <p:nvSpPr>
          <p:cNvPr id="17" name="Rectangle 15">
            <a:extLst>
              <a:ext uri="{FF2B5EF4-FFF2-40B4-BE49-F238E27FC236}">
                <a16:creationId xmlns:a16="http://schemas.microsoft.com/office/drawing/2014/main" id="{B7F42BE4-F8D6-9136-19CA-0E73DAF9FAC0}"/>
              </a:ext>
            </a:extLst>
          </p:cNvPr>
          <p:cNvSpPr/>
          <p:nvPr/>
        </p:nvSpPr>
        <p:spPr>
          <a:xfrm>
            <a:off x="1866538" y="7801342"/>
            <a:ext cx="14545179" cy="669279"/>
          </a:xfrm>
          <a:prstGeom prst="rect">
            <a:avLst/>
          </a:prstGeom>
          <a:solidFill>
            <a:srgbClr val="E3E5E9"/>
          </a:solidFill>
          <a:ln>
            <a:noFill/>
          </a:ln>
          <a:effectLst>
            <a:outerShdw blurRad="63500" dist="381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43767">
              <a:defRPr/>
            </a:pPr>
            <a:endParaRPr lang="it-IT" sz="244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Google Shape;326;p4">
            <a:extLst>
              <a:ext uri="{FF2B5EF4-FFF2-40B4-BE49-F238E27FC236}">
                <a16:creationId xmlns:a16="http://schemas.microsoft.com/office/drawing/2014/main" id="{34FD2058-6381-F4DE-EEDF-41674BCCC3B2}"/>
              </a:ext>
            </a:extLst>
          </p:cNvPr>
          <p:cNvSpPr txBox="1"/>
          <p:nvPr/>
        </p:nvSpPr>
        <p:spPr>
          <a:xfrm>
            <a:off x="1980280" y="7956483"/>
            <a:ext cx="2135276" cy="313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04" tIns="41452" rIns="82904" bIns="41452" anchor="ctr" anchorCtr="0">
            <a:noAutofit/>
          </a:bodyPr>
          <a:lstStyle/>
          <a:p>
            <a:pPr defTabSz="1243767">
              <a:lnSpc>
                <a:spcPct val="150000"/>
              </a:lnSpc>
              <a:buClr>
                <a:srgbClr val="000000"/>
              </a:buClr>
              <a:buSzPts val="1200"/>
              <a:defRPr/>
            </a:pPr>
            <a:r>
              <a:rPr lang="it-IT" sz="1632" b="1" dirty="0">
                <a:solidFill>
                  <a:srgbClr val="002460"/>
                </a:solidFill>
                <a:latin typeface="Titillium Web"/>
                <a:sym typeface="Titillium Web"/>
              </a:rPr>
              <a:t>STATO CERTIFICATO (SUL SISTEMA INPS)</a:t>
            </a:r>
            <a:endParaRPr lang="it-IT" sz="1904" b="1" dirty="0">
              <a:solidFill>
                <a:srgbClr val="002460"/>
              </a:solidFill>
              <a:latin typeface="Titillium Web"/>
              <a:sym typeface="Titillium Web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B58E30F-8437-0D0B-3310-5ED2B291C18C}"/>
              </a:ext>
            </a:extLst>
          </p:cNvPr>
          <p:cNvGrpSpPr/>
          <p:nvPr/>
        </p:nvGrpSpPr>
        <p:grpSpPr>
          <a:xfrm>
            <a:off x="4267061" y="3833392"/>
            <a:ext cx="3427708" cy="3856579"/>
            <a:chOff x="767724" y="2818253"/>
            <a:chExt cx="2601745" cy="2835300"/>
          </a:xfrm>
        </p:grpSpPr>
        <p:sp>
          <p:nvSpPr>
            <p:cNvPr id="25" name="Rettangolo con angoli arrotondati 20">
              <a:extLst>
                <a:ext uri="{FF2B5EF4-FFF2-40B4-BE49-F238E27FC236}">
                  <a16:creationId xmlns:a16="http://schemas.microsoft.com/office/drawing/2014/main" id="{E38D6EB4-EC7A-2C42-AD02-478A3B74A37D}"/>
                </a:ext>
              </a:extLst>
            </p:cNvPr>
            <p:cNvSpPr/>
            <p:nvPr/>
          </p:nvSpPr>
          <p:spPr>
            <a:xfrm>
              <a:off x="767724" y="2818253"/>
              <a:ext cx="2601745" cy="2835300"/>
            </a:xfrm>
            <a:prstGeom prst="roundRect">
              <a:avLst>
                <a:gd name="adj" fmla="val 6771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38100" dir="2700000" algn="tl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algn="ctr" defTabSz="1243767">
                <a:defRPr/>
              </a:pPr>
              <a:endParaRPr lang="it-IT" sz="3809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pic>
          <p:nvPicPr>
            <p:cNvPr id="36" name="Graphic 43">
              <a:extLst>
                <a:ext uri="{FF2B5EF4-FFF2-40B4-BE49-F238E27FC236}">
                  <a16:creationId xmlns:a16="http://schemas.microsoft.com/office/drawing/2014/main" id="{58F2321D-AA92-53A3-D1FC-B00A5BCB57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91796" y="2937927"/>
              <a:ext cx="149431" cy="199241"/>
            </a:xfrm>
            <a:prstGeom prst="rect">
              <a:avLst/>
            </a:prstGeom>
          </p:spPr>
        </p:pic>
        <p:sp>
          <p:nvSpPr>
            <p:cNvPr id="40" name="Google Shape;322;p4">
              <a:extLst>
                <a:ext uri="{FF2B5EF4-FFF2-40B4-BE49-F238E27FC236}">
                  <a16:creationId xmlns:a16="http://schemas.microsoft.com/office/drawing/2014/main" id="{C4A24D20-4E76-B5B0-C2E5-83F50AF36494}"/>
                </a:ext>
              </a:extLst>
            </p:cNvPr>
            <p:cNvSpPr txBox="1"/>
            <p:nvPr/>
          </p:nvSpPr>
          <p:spPr>
            <a:xfrm>
              <a:off x="1112851" y="2899687"/>
              <a:ext cx="1911494" cy="20257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904" tIns="41452" rIns="82904" bIns="41452" anchor="t" anchorCtr="0">
              <a:noAutofit/>
            </a:bodyPr>
            <a:lstStyle/>
            <a:p>
              <a:pPr defTabSz="1243767">
                <a:buClr>
                  <a:srgbClr val="000000"/>
                </a:buClr>
                <a:buSzPts val="933"/>
                <a:defRPr/>
              </a:pPr>
              <a:r>
                <a:rPr lang="it-IT" dirty="0">
                  <a:solidFill>
                    <a:srgbClr val="00173D"/>
                  </a:solidFill>
                  <a:latin typeface="Titillium Web" panose="00000500000000000000" pitchFamily="2" charset="0"/>
                  <a:ea typeface="Titillium Web"/>
                  <a:cs typeface="Titillium Web"/>
                  <a:sym typeface="Titillium Web"/>
                </a:rPr>
                <a:t>Il certificato introduttivo debitamente compilato deve essere scaricato sulla propria postazione di lavoro tramite l’apposita funzione «Scarica certificato» disponibile nell’applicativo </a:t>
              </a:r>
            </a:p>
            <a:p>
              <a:pPr defTabSz="1243767">
                <a:buClr>
                  <a:srgbClr val="000000"/>
                </a:buClr>
                <a:buSzPts val="933"/>
                <a:defRPr/>
              </a:pPr>
              <a:endParaRPr lang="it-IT" sz="1496" dirty="0">
                <a:solidFill>
                  <a:srgbClr val="00173D"/>
                </a:solidFill>
                <a:latin typeface="Titillium Web" panose="00000500000000000000" pitchFamily="2" charset="0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7E966C0-CDAE-C8D8-8F89-8E31B248E12A}"/>
              </a:ext>
            </a:extLst>
          </p:cNvPr>
          <p:cNvGrpSpPr/>
          <p:nvPr/>
        </p:nvGrpSpPr>
        <p:grpSpPr>
          <a:xfrm>
            <a:off x="8114028" y="3847689"/>
            <a:ext cx="3427708" cy="3842282"/>
            <a:chOff x="3157584" y="2828763"/>
            <a:chExt cx="2403876" cy="2824789"/>
          </a:xfrm>
        </p:grpSpPr>
        <p:sp>
          <p:nvSpPr>
            <p:cNvPr id="29" name="Rettangolo con angoli arrotondati 20">
              <a:extLst>
                <a:ext uri="{FF2B5EF4-FFF2-40B4-BE49-F238E27FC236}">
                  <a16:creationId xmlns:a16="http://schemas.microsoft.com/office/drawing/2014/main" id="{79F94C9B-9E16-F255-7802-0531E656D019}"/>
                </a:ext>
              </a:extLst>
            </p:cNvPr>
            <p:cNvSpPr/>
            <p:nvPr/>
          </p:nvSpPr>
          <p:spPr>
            <a:xfrm>
              <a:off x="3157584" y="2828763"/>
              <a:ext cx="2374854" cy="2824789"/>
            </a:xfrm>
            <a:prstGeom prst="roundRect">
              <a:avLst>
                <a:gd name="adj" fmla="val 6771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38100" dir="2700000" algn="tl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algn="ctr" defTabSz="1243767">
                <a:defRPr/>
              </a:pPr>
              <a:endParaRPr lang="it-IT" sz="3809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pic>
          <p:nvPicPr>
            <p:cNvPr id="37" name="Graphic 49">
              <a:extLst>
                <a:ext uri="{FF2B5EF4-FFF2-40B4-BE49-F238E27FC236}">
                  <a16:creationId xmlns:a16="http://schemas.microsoft.com/office/drawing/2014/main" id="{F6B8438D-65AE-1352-8B0B-49F559B29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287835" y="2943804"/>
              <a:ext cx="210923" cy="187487"/>
            </a:xfrm>
            <a:prstGeom prst="rect">
              <a:avLst/>
            </a:prstGeom>
          </p:spPr>
        </p:pic>
        <p:sp>
          <p:nvSpPr>
            <p:cNvPr id="41" name="Google Shape;319;p4">
              <a:extLst>
                <a:ext uri="{FF2B5EF4-FFF2-40B4-BE49-F238E27FC236}">
                  <a16:creationId xmlns:a16="http://schemas.microsoft.com/office/drawing/2014/main" id="{B6C4EA5E-4548-1786-25AF-7D011113D15E}"/>
                </a:ext>
              </a:extLst>
            </p:cNvPr>
            <p:cNvSpPr txBox="1"/>
            <p:nvPr/>
          </p:nvSpPr>
          <p:spPr>
            <a:xfrm>
              <a:off x="3493390" y="2883536"/>
              <a:ext cx="2068070" cy="208011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4356" tIns="62161" rIns="124356" bIns="62161" anchor="t" anchorCtr="0">
              <a:noAutofit/>
            </a:bodyPr>
            <a:lstStyle/>
            <a:p>
              <a:pPr defTabSz="1243767">
                <a:buClr>
                  <a:srgbClr val="000000"/>
                </a:buClr>
                <a:buSzPts val="933"/>
                <a:defRPr/>
              </a:pPr>
              <a:r>
                <a:rPr lang="it-IT" dirty="0">
                  <a:solidFill>
                    <a:srgbClr val="00173D"/>
                  </a:solidFill>
                  <a:latin typeface="Titillium Web" panose="00000500000000000000" pitchFamily="2" charset="0"/>
                  <a:ea typeface="Titillium Web"/>
                  <a:cs typeface="Titillium Web"/>
                  <a:sym typeface="Titillium Web"/>
                </a:rPr>
                <a:t>Il file in formato pdf precedentemente scaricato deve essere firmato digitalmente </a:t>
              </a:r>
              <a:r>
                <a:rPr lang="it-IT" b="1" u="sng" dirty="0">
                  <a:solidFill>
                    <a:srgbClr val="00173D"/>
                  </a:solidFill>
                  <a:latin typeface="Titillium Web" panose="00000500000000000000" pitchFamily="2" charset="0"/>
                  <a:ea typeface="Titillium Web"/>
                  <a:cs typeface="Titillium Web"/>
                  <a:sym typeface="Titillium Web"/>
                </a:rPr>
                <a:t>in formato PADES</a:t>
              </a:r>
              <a:endParaRPr lang="it-IT" b="1" u="sng" dirty="0">
                <a:solidFill>
                  <a:srgbClr val="00173D"/>
                </a:solidFill>
                <a:latin typeface="Titillium Web" panose="00000500000000000000" pitchFamily="2" charset="0"/>
                <a:sym typeface="Titillium Web"/>
              </a:endParaRPr>
            </a:p>
            <a:p>
              <a:pPr defTabSz="1243767">
                <a:buClr>
                  <a:srgbClr val="000000"/>
                </a:buClr>
                <a:buSzPts val="933"/>
                <a:defRPr/>
              </a:pPr>
              <a:endParaRPr lang="it-IT" sz="3809" dirty="0">
                <a:solidFill>
                  <a:srgbClr val="00173D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24652B-8583-C0ED-2A0A-270ADA6CFDB9}"/>
              </a:ext>
            </a:extLst>
          </p:cNvPr>
          <p:cNvGrpSpPr/>
          <p:nvPr/>
        </p:nvGrpSpPr>
        <p:grpSpPr>
          <a:xfrm>
            <a:off x="11923970" y="3847688"/>
            <a:ext cx="3332895" cy="3856578"/>
            <a:chOff x="7390492" y="2828763"/>
            <a:chExt cx="2344419" cy="2835299"/>
          </a:xfrm>
        </p:grpSpPr>
        <p:sp>
          <p:nvSpPr>
            <p:cNvPr id="30" name="Rettangolo con angoli arrotondati 20">
              <a:extLst>
                <a:ext uri="{FF2B5EF4-FFF2-40B4-BE49-F238E27FC236}">
                  <a16:creationId xmlns:a16="http://schemas.microsoft.com/office/drawing/2014/main" id="{12C47C22-9C85-DC41-4B3C-00A26731963E}"/>
                </a:ext>
              </a:extLst>
            </p:cNvPr>
            <p:cNvSpPr/>
            <p:nvPr/>
          </p:nvSpPr>
          <p:spPr>
            <a:xfrm>
              <a:off x="7390492" y="2828763"/>
              <a:ext cx="2317034" cy="2835299"/>
            </a:xfrm>
            <a:prstGeom prst="roundRect">
              <a:avLst>
                <a:gd name="adj" fmla="val 6771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38100" dir="2700000" algn="tl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algn="ctr" defTabSz="1243767">
                <a:defRPr/>
              </a:pPr>
              <a:endParaRPr lang="it-IT" sz="3809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pic>
          <p:nvPicPr>
            <p:cNvPr id="38" name="Graphic 41">
              <a:extLst>
                <a:ext uri="{FF2B5EF4-FFF2-40B4-BE49-F238E27FC236}">
                  <a16:creationId xmlns:a16="http://schemas.microsoft.com/office/drawing/2014/main" id="{8D55FF6D-429D-CA8D-5996-E66D44268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531497" y="2940773"/>
              <a:ext cx="193548" cy="193548"/>
            </a:xfrm>
            <a:prstGeom prst="rect">
              <a:avLst/>
            </a:prstGeom>
          </p:spPr>
        </p:pic>
        <p:sp>
          <p:nvSpPr>
            <p:cNvPr id="42" name="Google Shape;322;p4">
              <a:extLst>
                <a:ext uri="{FF2B5EF4-FFF2-40B4-BE49-F238E27FC236}">
                  <a16:creationId xmlns:a16="http://schemas.microsoft.com/office/drawing/2014/main" id="{ADCD32C0-90A9-21EC-BD73-28878FE221A1}"/>
                </a:ext>
              </a:extLst>
            </p:cNvPr>
            <p:cNvSpPr txBox="1"/>
            <p:nvPr/>
          </p:nvSpPr>
          <p:spPr>
            <a:xfrm>
              <a:off x="7697662" y="2937927"/>
              <a:ext cx="2037249" cy="20285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2904" tIns="41452" rIns="82904" bIns="41452" anchor="t" anchorCtr="0">
              <a:noAutofit/>
            </a:bodyPr>
            <a:lstStyle/>
            <a:p>
              <a:pPr defTabSz="1243767">
                <a:buClr>
                  <a:srgbClr val="000000"/>
                </a:buClr>
                <a:buSzPts val="933"/>
                <a:defRPr/>
              </a:pPr>
              <a:r>
                <a:rPr lang="it-IT" dirty="0">
                  <a:solidFill>
                    <a:srgbClr val="00173D"/>
                  </a:solidFill>
                  <a:latin typeface="Titillium Web" panose="00000500000000000000" pitchFamily="2" charset="0"/>
                  <a:ea typeface="Titillium Web"/>
                  <a:cs typeface="Titillium Web"/>
                  <a:sym typeface="Titillium Web"/>
                </a:rPr>
                <a:t>Il Certificato debitamente firmato deve essere caricato sul sistema tramite l’apposita funzione «Carica certificato firmato» disponibile nell’applicativo </a:t>
              </a:r>
              <a:endParaRPr lang="it-IT" dirty="0">
                <a:solidFill>
                  <a:srgbClr val="00173D"/>
                </a:solidFill>
                <a:latin typeface="Titillium Web" panose="00000500000000000000" pitchFamily="2" charset="0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" name="Google Shape;324;p4">
            <a:extLst>
              <a:ext uri="{FF2B5EF4-FFF2-40B4-BE49-F238E27FC236}">
                <a16:creationId xmlns:a16="http://schemas.microsoft.com/office/drawing/2014/main" id="{A4193A1C-3A08-F5D3-3B63-E9990A78AD29}"/>
              </a:ext>
            </a:extLst>
          </p:cNvPr>
          <p:cNvSpPr txBox="1"/>
          <p:nvPr/>
        </p:nvSpPr>
        <p:spPr>
          <a:xfrm>
            <a:off x="5434407" y="7979028"/>
            <a:ext cx="1379179" cy="313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04" tIns="41452" rIns="82904" bIns="41452" anchor="ctr" anchorCtr="0">
            <a:spAutoFit/>
          </a:bodyPr>
          <a:lstStyle/>
          <a:p>
            <a:pPr algn="ctr" defTabSz="1243767">
              <a:buClr>
                <a:srgbClr val="000000"/>
              </a:buClr>
              <a:buSzPts val="1200"/>
              <a:defRPr/>
            </a:pPr>
            <a:r>
              <a:rPr lang="it-IT" sz="1496" i="1" dirty="0">
                <a:solidFill>
                  <a:prstClr val="black"/>
                </a:solidFill>
                <a:latin typeface="Titillium Web"/>
                <a:ea typeface="Titillium Web"/>
                <a:cs typeface="Titillium Web"/>
                <a:sym typeface="Titillium Web"/>
              </a:rPr>
              <a:t>In bozza</a:t>
            </a:r>
            <a:endParaRPr lang="it-IT" sz="2448" i="1" dirty="0">
              <a:solidFill>
                <a:prstClr val="black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7" name="Google Shape;324;p4">
            <a:extLst>
              <a:ext uri="{FF2B5EF4-FFF2-40B4-BE49-F238E27FC236}">
                <a16:creationId xmlns:a16="http://schemas.microsoft.com/office/drawing/2014/main" id="{65DC1203-A53E-0EAB-8649-A3AD43C6AF34}"/>
              </a:ext>
            </a:extLst>
          </p:cNvPr>
          <p:cNvSpPr txBox="1"/>
          <p:nvPr/>
        </p:nvSpPr>
        <p:spPr>
          <a:xfrm>
            <a:off x="9096061" y="7979028"/>
            <a:ext cx="1379179" cy="313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04" tIns="41452" rIns="82904" bIns="41452" anchor="ctr" anchorCtr="0">
            <a:spAutoFit/>
          </a:bodyPr>
          <a:lstStyle/>
          <a:p>
            <a:pPr algn="ctr" defTabSz="1243767">
              <a:buClr>
                <a:srgbClr val="000000"/>
              </a:buClr>
              <a:buSzPts val="1200"/>
              <a:defRPr/>
            </a:pPr>
            <a:r>
              <a:rPr lang="it-IT" sz="1496" i="1" dirty="0">
                <a:solidFill>
                  <a:prstClr val="black"/>
                </a:solidFill>
                <a:latin typeface="Titillium Web"/>
                <a:ea typeface="Titillium Web"/>
                <a:cs typeface="Titillium Web"/>
                <a:sym typeface="Titillium Web"/>
              </a:rPr>
              <a:t>In bozza</a:t>
            </a:r>
            <a:endParaRPr lang="it-IT" sz="2448" i="1" dirty="0">
              <a:solidFill>
                <a:prstClr val="black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50" name="Google Shape;324;p4">
            <a:extLst>
              <a:ext uri="{FF2B5EF4-FFF2-40B4-BE49-F238E27FC236}">
                <a16:creationId xmlns:a16="http://schemas.microsoft.com/office/drawing/2014/main" id="{00801AFA-9F3D-83B9-38EA-9A37A058684A}"/>
              </a:ext>
            </a:extLst>
          </p:cNvPr>
          <p:cNvSpPr txBox="1"/>
          <p:nvPr/>
        </p:nvSpPr>
        <p:spPr>
          <a:xfrm>
            <a:off x="12868152" y="7979028"/>
            <a:ext cx="1543196" cy="313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04" tIns="41452" rIns="82904" bIns="41452" anchor="ctr" anchorCtr="0">
            <a:spAutoFit/>
          </a:bodyPr>
          <a:lstStyle/>
          <a:p>
            <a:pPr algn="ctr" defTabSz="1243767">
              <a:buClr>
                <a:srgbClr val="000000"/>
              </a:buClr>
              <a:buSzPts val="1200"/>
              <a:defRPr/>
            </a:pPr>
            <a:r>
              <a:rPr lang="it-IT" sz="1496" i="1" dirty="0">
                <a:solidFill>
                  <a:prstClr val="black"/>
                </a:solidFill>
                <a:latin typeface="Titillium Web"/>
                <a:ea typeface="Titillium Web"/>
                <a:cs typeface="Titillium Web"/>
                <a:sym typeface="Titillium Web"/>
              </a:rPr>
              <a:t>Presentato</a:t>
            </a:r>
            <a:endParaRPr lang="it-IT" sz="2448" i="1" dirty="0">
              <a:solidFill>
                <a:prstClr val="black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" name="Picture 2" descr="Risultato immagine per coccarda immagine">
            <a:extLst>
              <a:ext uri="{FF2B5EF4-FFF2-40B4-BE49-F238E27FC236}">
                <a16:creationId xmlns:a16="http://schemas.microsoft.com/office/drawing/2014/main" id="{B391CCCE-8CD4-6793-C2AA-312A43EB2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4694" y="3964022"/>
            <a:ext cx="399425" cy="55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7F9FC127-D87D-390F-0B26-A7A74BE843B6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Segnaposto piè di pagina 1">
            <a:extLst>
              <a:ext uri="{FF2B5EF4-FFF2-40B4-BE49-F238E27FC236}">
                <a16:creationId xmlns:a16="http://schemas.microsoft.com/office/drawing/2014/main" id="{AF96C2EE-3DC4-FA5D-E74C-947A54214F8A}"/>
              </a:ext>
            </a:extLst>
          </p:cNvPr>
          <p:cNvSpPr txBox="1">
            <a:spLocks/>
          </p:cNvSpPr>
          <p:nvPr/>
        </p:nvSpPr>
        <p:spPr>
          <a:xfrm>
            <a:off x="701438" y="800342"/>
            <a:ext cx="3026550" cy="547688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>
                <a:solidFill>
                  <a:schemeClr val="bg1"/>
                </a:solidFill>
              </a:rPr>
              <a:t>Firma digitale</a:t>
            </a:r>
            <a:endParaRPr lang="en-I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6751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8DD54-8C8E-F44A-DDCF-749DF578E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>
            <a:extLst>
              <a:ext uri="{FF2B5EF4-FFF2-40B4-BE49-F238E27FC236}">
                <a16:creationId xmlns:a16="http://schemas.microsoft.com/office/drawing/2014/main" id="{D332489C-90E1-CD74-4128-0AC8AC7226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39451" y="1373941"/>
            <a:ext cx="11856632" cy="871524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pPr marL="17275">
              <a:spcBef>
                <a:spcPts val="136"/>
              </a:spcBef>
            </a:pPr>
            <a:r>
              <a:rPr lang="it-IT" dirty="0">
                <a:solidFill>
                  <a:srgbClr val="002460"/>
                </a:solidFill>
              </a:rPr>
              <a:t>Scaricare il certificato introduttivo</a:t>
            </a:r>
            <a:endParaRPr lang="it-IT" spc="-14" dirty="0">
              <a:solidFill>
                <a:srgbClr val="002460"/>
              </a:solidFill>
            </a:endParaRPr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id="{101B3CD8-8E04-7C50-652C-531706FDF04E}"/>
              </a:ext>
            </a:extLst>
          </p:cNvPr>
          <p:cNvSpPr/>
          <p:nvPr/>
        </p:nvSpPr>
        <p:spPr>
          <a:xfrm>
            <a:off x="4945070" y="6974284"/>
            <a:ext cx="91555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0" y="0"/>
                </a:moveTo>
                <a:lnTo>
                  <a:pt x="67056" y="0"/>
                </a:lnTo>
              </a:path>
            </a:pathLst>
          </a:custGeom>
          <a:ln w="4572">
            <a:solidFill>
              <a:srgbClr val="4F5CD6"/>
            </a:solidFill>
          </a:ln>
        </p:spPr>
        <p:txBody>
          <a:bodyPr wrap="square" lIns="0" tIns="0" rIns="0" bIns="0" rtlCol="0"/>
          <a:lstStyle/>
          <a:p>
            <a:endParaRPr sz="2448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08A7BA0F-4FC2-2B6C-9F51-B494D166BD74}"/>
              </a:ext>
            </a:extLst>
          </p:cNvPr>
          <p:cNvSpPr/>
          <p:nvPr/>
        </p:nvSpPr>
        <p:spPr>
          <a:xfrm>
            <a:off x="2558088" y="8860984"/>
            <a:ext cx="13674918" cy="1261328"/>
          </a:xfrm>
          <a:prstGeom prst="rect">
            <a:avLst/>
          </a:prstGeom>
          <a:solidFill>
            <a:srgbClr val="0024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2D605C62-DCEE-26ED-2370-10340F26D329}"/>
              </a:ext>
            </a:extLst>
          </p:cNvPr>
          <p:cNvSpPr txBox="1"/>
          <p:nvPr/>
        </p:nvSpPr>
        <p:spPr>
          <a:xfrm>
            <a:off x="2789876" y="8368249"/>
            <a:ext cx="13132056" cy="259754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pPr marL="17275" marR="6910">
              <a:lnSpc>
                <a:spcPct val="111100"/>
              </a:lnSpc>
              <a:spcBef>
                <a:spcPts val="136"/>
              </a:spcBef>
            </a:pPr>
            <a:r>
              <a:rPr lang="it-IT" sz="1496" dirty="0">
                <a:solidFill>
                  <a:schemeClr val="bg1"/>
                </a:solidFill>
              </a:rPr>
              <a:t>Il tasto «Scarica Certificato» consente di effettuare il download del Certificato compilato sulla propria postazione di lavoro. Si raccomanda di non modificare il file.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026C3E-FE55-4B5A-FF00-3FC895ABAD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70" y="3056434"/>
            <a:ext cx="8344041" cy="580455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C0C21E2B-A164-3617-A0D5-08425EE70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4771"/>
            <a:ext cx="3962743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4943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BE08DA-848D-121E-6EA2-1A5B75B2B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>
            <a:extLst>
              <a:ext uri="{FF2B5EF4-FFF2-40B4-BE49-F238E27FC236}">
                <a16:creationId xmlns:a16="http://schemas.microsoft.com/office/drawing/2014/main" id="{467A8585-A9CB-8E2F-97AC-50778FCE2E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71564" y="1373941"/>
            <a:ext cx="15787686" cy="871524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pPr marL="17275">
              <a:spcBef>
                <a:spcPts val="136"/>
              </a:spcBef>
            </a:pPr>
            <a:r>
              <a:rPr lang="it-IT" dirty="0">
                <a:solidFill>
                  <a:srgbClr val="002460"/>
                </a:solidFill>
              </a:rPr>
              <a:t>Firmare digitalmente il Certificato introduttivo </a:t>
            </a:r>
            <a:endParaRPr lang="it-IT" spc="-14" dirty="0">
              <a:solidFill>
                <a:srgbClr val="002460"/>
              </a:solidFill>
            </a:endParaRPr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id="{52D05032-4DE2-2BFA-563E-9BAE68AB3ECE}"/>
              </a:ext>
            </a:extLst>
          </p:cNvPr>
          <p:cNvSpPr/>
          <p:nvPr/>
        </p:nvSpPr>
        <p:spPr>
          <a:xfrm>
            <a:off x="4945070" y="6974284"/>
            <a:ext cx="91555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0" y="0"/>
                </a:moveTo>
                <a:lnTo>
                  <a:pt x="67056" y="0"/>
                </a:lnTo>
              </a:path>
            </a:pathLst>
          </a:custGeom>
          <a:ln w="4572">
            <a:solidFill>
              <a:srgbClr val="4F5CD6"/>
            </a:solidFill>
          </a:ln>
        </p:spPr>
        <p:txBody>
          <a:bodyPr wrap="square" lIns="0" tIns="0" rIns="0" bIns="0" rtlCol="0"/>
          <a:lstStyle/>
          <a:p>
            <a:endParaRPr sz="2448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B78017C4-0224-303A-5A68-1F9EAAA36725}"/>
              </a:ext>
            </a:extLst>
          </p:cNvPr>
          <p:cNvSpPr/>
          <p:nvPr/>
        </p:nvSpPr>
        <p:spPr>
          <a:xfrm>
            <a:off x="2366068" y="8368248"/>
            <a:ext cx="13674918" cy="1344637"/>
          </a:xfrm>
          <a:prstGeom prst="rect">
            <a:avLst/>
          </a:prstGeom>
          <a:solidFill>
            <a:srgbClr val="0024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4A247B40-7EF8-DC69-B87E-A89E21F790C8}"/>
              </a:ext>
            </a:extLst>
          </p:cNvPr>
          <p:cNvSpPr txBox="1"/>
          <p:nvPr/>
        </p:nvSpPr>
        <p:spPr>
          <a:xfrm>
            <a:off x="2789876" y="8368248"/>
            <a:ext cx="13132056" cy="796440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pPr marL="17275" marR="6910">
              <a:lnSpc>
                <a:spcPct val="111100"/>
              </a:lnSpc>
              <a:spcBef>
                <a:spcPts val="136"/>
              </a:spcBef>
            </a:pPr>
            <a:r>
              <a:rPr lang="it-IT" sz="1496" dirty="0">
                <a:solidFill>
                  <a:schemeClr val="bg1"/>
                </a:solidFill>
              </a:rPr>
              <a:t>Nota Bene:</a:t>
            </a:r>
          </a:p>
          <a:p>
            <a:pPr marL="17275" marR="6910">
              <a:lnSpc>
                <a:spcPct val="111100"/>
              </a:lnSpc>
              <a:spcBef>
                <a:spcPts val="136"/>
              </a:spcBef>
            </a:pPr>
            <a:r>
              <a:rPr lang="it-IT" sz="1496" dirty="0">
                <a:solidFill>
                  <a:schemeClr val="bg1"/>
                </a:solidFill>
              </a:rPr>
              <a:t>•	La firma PADES è valida solo su documenti in formato PDF</a:t>
            </a:r>
          </a:p>
          <a:p>
            <a:pPr marL="17275" marR="6910">
              <a:lnSpc>
                <a:spcPct val="111100"/>
              </a:lnSpc>
              <a:spcBef>
                <a:spcPts val="136"/>
              </a:spcBef>
            </a:pPr>
            <a:r>
              <a:rPr lang="it-IT" sz="1496" dirty="0">
                <a:solidFill>
                  <a:schemeClr val="bg1"/>
                </a:solidFill>
              </a:rPr>
              <a:t>•	In caso di difficoltà, consulta il supporto tecnico del fornitore del tuo dispositivo di firma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B5125E8-D00B-FED2-61E1-CEC1780D2C32}"/>
              </a:ext>
            </a:extLst>
          </p:cNvPr>
          <p:cNvSpPr txBox="1"/>
          <p:nvPr/>
        </p:nvSpPr>
        <p:spPr>
          <a:xfrm>
            <a:off x="3089580" y="2567602"/>
            <a:ext cx="12951406" cy="51517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24"/>
              </a:spcBef>
              <a:tabLst>
                <a:tab pos="168427" algn="l"/>
              </a:tabLst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Per firmare digitalmente il documento pdf scaricato sulla propria postazione di lavoro, è necessario:</a:t>
            </a:r>
          </a:p>
          <a:p>
            <a:pPr marL="310942" indent="-310942">
              <a:spcBef>
                <a:spcPts val="624"/>
              </a:spcBef>
              <a:buFont typeface="+mj-lt"/>
              <a:buAutoNum type="arabicPeriod"/>
              <a:tabLst>
                <a:tab pos="168427" algn="l"/>
              </a:tabLst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Disporre dei seguenti strumenti:</a:t>
            </a:r>
          </a:p>
          <a:p>
            <a:pPr lvl="3">
              <a:spcBef>
                <a:spcPts val="624"/>
              </a:spcBef>
              <a:tabLst>
                <a:tab pos="168427" algn="l"/>
              </a:tabLst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		un dispositivo di firma (es. Smart Card, token USB o firma remota)</a:t>
            </a:r>
          </a:p>
          <a:p>
            <a:pPr lvl="3">
              <a:spcBef>
                <a:spcPts val="624"/>
              </a:spcBef>
              <a:tabLst>
                <a:tab pos="168427" algn="l"/>
              </a:tabLst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		il software fornito con il dispositivo di firma </a:t>
            </a:r>
          </a:p>
          <a:p>
            <a:pPr marL="310942" indent="-310942">
              <a:spcBef>
                <a:spcPts val="624"/>
              </a:spcBef>
              <a:buFont typeface="+mj-lt"/>
              <a:buAutoNum type="arabicPeriod" startAt="2"/>
              <a:tabLst>
                <a:tab pos="168427" algn="l"/>
              </a:tabLst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Installare e configurare il software di firma digitale seguendo le indicazioni del fornitore del dispositivo di firma</a:t>
            </a:r>
          </a:p>
          <a:p>
            <a:pPr marL="310942" indent="-310942">
              <a:spcBef>
                <a:spcPts val="624"/>
              </a:spcBef>
              <a:buFont typeface="+mj-lt"/>
              <a:buAutoNum type="arabicPeriod" startAt="2"/>
              <a:tabLst>
                <a:tab pos="168427" algn="l"/>
              </a:tabLst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Avviare il programma di firma e selezionare l’opzione per firmare un PDF</a:t>
            </a:r>
          </a:p>
          <a:p>
            <a:pPr marL="310942" indent="-310942">
              <a:spcBef>
                <a:spcPts val="624"/>
              </a:spcBef>
              <a:buFont typeface="+mj-lt"/>
              <a:buAutoNum type="arabicPeriod" startAt="4"/>
              <a:tabLst>
                <a:tab pos="168427" algn="l"/>
              </a:tabLst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Selezionare il documento PDF da firmare</a:t>
            </a:r>
          </a:p>
          <a:p>
            <a:pPr marL="310942" indent="-310942">
              <a:spcBef>
                <a:spcPts val="624"/>
              </a:spcBef>
              <a:buFont typeface="+mj-lt"/>
              <a:buAutoNum type="arabicPeriod" startAt="5"/>
              <a:tabLst>
                <a:tab pos="168427" algn="l"/>
              </a:tabLst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Scegliere il tipo di firma PADES (mantiene il documento in formato PDF e inserisce la firma in un’area visibile)</a:t>
            </a:r>
          </a:p>
          <a:p>
            <a:pPr marL="310942" indent="-310942">
              <a:buFont typeface="+mj-lt"/>
              <a:buAutoNum type="arabicPeriod" startAt="6"/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Posizionare la firma nel documento:</a:t>
            </a:r>
          </a:p>
          <a:p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	il software chiederà di scegliere dove posizionare la firma (es. in basso a destra nella pagina)</a:t>
            </a:r>
          </a:p>
          <a:p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	trascinare o cliccare nel punto desiderato</a:t>
            </a:r>
          </a:p>
          <a:p>
            <a:pPr marL="310942" indent="-310942">
              <a:buFont typeface="+mj-lt"/>
              <a:buAutoNum type="arabicPeriod" startAt="7"/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Inserire il PIN della propria firma digitale:</a:t>
            </a:r>
          </a:p>
          <a:p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	Il software chiederà di inserire il PIN del dispositivo o della firma remota. Digitare il codice e confermare</a:t>
            </a:r>
          </a:p>
          <a:p>
            <a:pPr marL="310942" indent="-310942">
              <a:buFont typeface="+mj-lt"/>
              <a:buAutoNum type="arabicPeriod" startAt="8"/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Salvare il documento firmato</a:t>
            </a:r>
          </a:p>
          <a:p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	una volta completata l’operazione, salvare il PDF. Il file firmato avrà lo stesso nome del documento originale, ma potrebbe avere un’estensione aggiuntiva come " </a:t>
            </a:r>
            <a:r>
              <a:rPr lang="it-IT" sz="1632" spc="-14" dirty="0" err="1">
                <a:solidFill>
                  <a:srgbClr val="002460"/>
                </a:solidFill>
                <a:latin typeface="Titillium Web"/>
              </a:rPr>
              <a:t>signed</a:t>
            </a: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"</a:t>
            </a:r>
          </a:p>
          <a:p>
            <a:pPr marL="310942" indent="-310942">
              <a:buFont typeface="+mj-lt"/>
              <a:buAutoNum type="arabicPeriod" startAt="9"/>
            </a:pPr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Verificare la firma</a:t>
            </a:r>
          </a:p>
          <a:p>
            <a:r>
              <a:rPr lang="it-IT" sz="1632" spc="-14" dirty="0">
                <a:solidFill>
                  <a:srgbClr val="002460"/>
                </a:solidFill>
                <a:latin typeface="Titillium Web"/>
              </a:rPr>
              <a:t>	è possibile utilizzare lo stesso software o un verificatore online per controllare che la firma apposta sia valida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3EE1B78-B87A-F675-4F7A-1B7622D88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771"/>
            <a:ext cx="3962743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921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73672-5245-8A62-5B79-BEF89282E8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>
            <a:extLst>
              <a:ext uri="{FF2B5EF4-FFF2-40B4-BE49-F238E27FC236}">
                <a16:creationId xmlns:a16="http://schemas.microsoft.com/office/drawing/2014/main" id="{CBBF0221-36FB-7888-5920-0E445EBB6E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39451" y="1373941"/>
            <a:ext cx="11276674" cy="871524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pPr marL="17275">
              <a:spcBef>
                <a:spcPts val="136"/>
              </a:spcBef>
            </a:pPr>
            <a:r>
              <a:rPr lang="it-IT" dirty="0">
                <a:solidFill>
                  <a:srgbClr val="002460"/>
                </a:solidFill>
              </a:rPr>
              <a:t>Caricare il certificato firmato</a:t>
            </a:r>
            <a:endParaRPr lang="it-IT" spc="-14" dirty="0">
              <a:solidFill>
                <a:srgbClr val="002460"/>
              </a:solidFill>
            </a:endParaRPr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id="{087E85D8-BDAD-87F5-B771-8E0AFEB028A1}"/>
              </a:ext>
            </a:extLst>
          </p:cNvPr>
          <p:cNvSpPr/>
          <p:nvPr/>
        </p:nvSpPr>
        <p:spPr>
          <a:xfrm>
            <a:off x="4945070" y="6974284"/>
            <a:ext cx="91555" cy="0"/>
          </a:xfrm>
          <a:custGeom>
            <a:avLst/>
            <a:gdLst/>
            <a:ahLst/>
            <a:cxnLst/>
            <a:rect l="l" t="t" r="r" b="b"/>
            <a:pathLst>
              <a:path w="67310">
                <a:moveTo>
                  <a:pt x="0" y="0"/>
                </a:moveTo>
                <a:lnTo>
                  <a:pt x="67056" y="0"/>
                </a:lnTo>
              </a:path>
            </a:pathLst>
          </a:custGeom>
          <a:ln w="4572">
            <a:solidFill>
              <a:srgbClr val="4F5CD6"/>
            </a:solidFill>
          </a:ln>
        </p:spPr>
        <p:txBody>
          <a:bodyPr wrap="square" lIns="0" tIns="0" rIns="0" bIns="0" rtlCol="0"/>
          <a:lstStyle/>
          <a:p>
            <a:endParaRPr sz="2448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5F2EE1DC-7DC2-E178-C91E-23B8594E3954}"/>
              </a:ext>
            </a:extLst>
          </p:cNvPr>
          <p:cNvSpPr/>
          <p:nvPr/>
        </p:nvSpPr>
        <p:spPr>
          <a:xfrm>
            <a:off x="2370577" y="8400439"/>
            <a:ext cx="13674918" cy="1344637"/>
          </a:xfrm>
          <a:prstGeom prst="rect">
            <a:avLst/>
          </a:prstGeom>
          <a:solidFill>
            <a:srgbClr val="0024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48"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2A42E1A3-6266-D7C7-6AB3-0B6C75E1F864}"/>
              </a:ext>
            </a:extLst>
          </p:cNvPr>
          <p:cNvSpPr txBox="1"/>
          <p:nvPr/>
        </p:nvSpPr>
        <p:spPr>
          <a:xfrm>
            <a:off x="2789876" y="8557486"/>
            <a:ext cx="13132056" cy="515272"/>
          </a:xfrm>
          <a:prstGeom prst="rect">
            <a:avLst/>
          </a:prstGeom>
        </p:spPr>
        <p:txBody>
          <a:bodyPr vert="horz" wrap="square" lIns="0" tIns="17275" rIns="0" bIns="0" rtlCol="0" anchor="t">
            <a:spAutoFit/>
          </a:bodyPr>
          <a:lstStyle/>
          <a:p>
            <a:pPr marL="17275" marR="6910">
              <a:lnSpc>
                <a:spcPct val="111100"/>
              </a:lnSpc>
              <a:spcBef>
                <a:spcPts val="136"/>
              </a:spcBef>
            </a:pPr>
            <a:r>
              <a:rPr lang="it-IT" sz="1496" dirty="0">
                <a:solidFill>
                  <a:schemeClr val="bg1"/>
                </a:solidFill>
              </a:rPr>
              <a:t>Il tasto «Carica Certificato Firmato» consente di effettuare l’upload del Certificato firmato e, una volta caricato, con il tasto «Invia» il certificato introduttivo verrà protocollato e trasmesso all’INPS, che poi procederà alla convocazione a visita.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FA12F9-DE32-CEDF-54D4-273336576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729" y="2283010"/>
            <a:ext cx="8922768" cy="6150059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0A87D083-2BB3-3ECD-FDB6-537DD6667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4771"/>
            <a:ext cx="3962743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223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9AFB7D78-83A8-D469-D6E3-2F071A765EDA}"/>
              </a:ext>
            </a:extLst>
          </p:cNvPr>
          <p:cNvSpPr/>
          <p:nvPr/>
        </p:nvSpPr>
        <p:spPr>
          <a:xfrm>
            <a:off x="0" y="810003"/>
            <a:ext cx="420351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3447481" cy="547688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Trasmissione certificato a INPS</a:t>
            </a:r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DDB3001-BF06-9444-C298-36BE5DE38E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39</a:t>
            </a:fld>
            <a:endParaRPr lang="en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E4F309C-EC49-2E49-D506-D85A8A6E7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904" y="1487693"/>
            <a:ext cx="15371260" cy="782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300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03A6B-F7D9-B5AA-F304-69C4EAC89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078DF0B-141E-D97C-7846-8A631B0BC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12" y="890419"/>
            <a:ext cx="14717288" cy="11366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it-IT" dirty="0"/>
              <a:t>Punti di attenzione e prescrizioni di legge</a:t>
            </a:r>
          </a:p>
        </p:txBody>
      </p:sp>
      <p:sp>
        <p:nvSpPr>
          <p:cNvPr id="23" name="Segnaposto testo 2">
            <a:extLst>
              <a:ext uri="{FF2B5EF4-FFF2-40B4-BE49-F238E27FC236}">
                <a16:creationId xmlns:a16="http://schemas.microsoft.com/office/drawing/2014/main" id="{C799633C-542B-2FA0-566E-BC38AC60E815}"/>
              </a:ext>
            </a:extLst>
          </p:cNvPr>
          <p:cNvSpPr txBox="1">
            <a:spLocks/>
          </p:cNvSpPr>
          <p:nvPr/>
        </p:nvSpPr>
        <p:spPr>
          <a:xfrm>
            <a:off x="897972" y="4547302"/>
            <a:ext cx="6167438" cy="148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 dirty="0">
                <a:solidFill>
                  <a:srgbClr val="2F6DD5"/>
                </a:solidFill>
              </a:rPr>
              <a:t>Quale documentazione sanitaria bisogna allegare?</a:t>
            </a:r>
          </a:p>
          <a:p>
            <a:br>
              <a:rPr lang="it-IT" sz="2000" b="1" dirty="0">
                <a:solidFill>
                  <a:srgbClr val="2F6DD5"/>
                </a:solidFill>
              </a:rPr>
            </a:br>
            <a:r>
              <a:rPr lang="it-IT" sz="3200" dirty="0"/>
              <a:t>deve essere allegato almeno un documento sanitario (in formato pdf).</a:t>
            </a:r>
          </a:p>
          <a:p>
            <a:r>
              <a:rPr lang="it-IT" i="1" dirty="0"/>
              <a:t>Questo requisito è stato espressamente richiesto dal Ministero della Disabilità per velocizzare il procedimento per il cittadino</a:t>
            </a:r>
            <a:r>
              <a:rPr lang="it-IT" sz="3200" dirty="0"/>
              <a:t>.</a:t>
            </a:r>
          </a:p>
          <a:p>
            <a:endParaRPr lang="it-IT" sz="2000" b="1" dirty="0">
              <a:solidFill>
                <a:srgbClr val="2F6DD5"/>
              </a:solidFill>
            </a:endParaRPr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D05A185D-6C31-9BDD-7208-85ACEB905934}"/>
              </a:ext>
            </a:extLst>
          </p:cNvPr>
          <p:cNvCxnSpPr>
            <a:cxnSpLocks/>
          </p:cNvCxnSpPr>
          <p:nvPr/>
        </p:nvCxnSpPr>
        <p:spPr>
          <a:xfrm>
            <a:off x="1075805" y="3980335"/>
            <a:ext cx="2700000" cy="0"/>
          </a:xfrm>
          <a:prstGeom prst="line">
            <a:avLst/>
          </a:prstGeom>
          <a:ln w="28575" cap="rnd">
            <a:solidFill>
              <a:srgbClr val="2F6DD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B4BED863-0ABF-6512-063C-A4E01318CF9D}"/>
              </a:ext>
            </a:extLst>
          </p:cNvPr>
          <p:cNvGrpSpPr/>
          <p:nvPr/>
        </p:nvGrpSpPr>
        <p:grpSpPr>
          <a:xfrm>
            <a:off x="1074982" y="3166209"/>
            <a:ext cx="776366" cy="771324"/>
            <a:chOff x="2987635" y="4147676"/>
            <a:chExt cx="481554" cy="478426"/>
          </a:xfrm>
        </p:grpSpPr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8937D34C-256E-4FEA-A160-33B532C47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568" y="4534712"/>
              <a:ext cx="161690" cy="91390"/>
            </a:xfrm>
            <a:custGeom>
              <a:avLst/>
              <a:gdLst>
                <a:gd name="T0" fmla="*/ 200 w 200"/>
                <a:gd name="T1" fmla="*/ 115 h 115"/>
                <a:gd name="T2" fmla="*/ 200 w 200"/>
                <a:gd name="T3" fmla="*/ 115 h 115"/>
                <a:gd name="T4" fmla="*/ 0 w 200"/>
                <a:gd name="T5" fmla="*/ 115 h 115"/>
                <a:gd name="T6" fmla="*/ 20 w 200"/>
                <a:gd name="T7" fmla="*/ 0 h 115"/>
                <a:gd name="T8" fmla="*/ 180 w 200"/>
                <a:gd name="T9" fmla="*/ 0 h 115"/>
                <a:gd name="T10" fmla="*/ 200 w 200"/>
                <a:gd name="T11" fmla="*/ 115 h 115"/>
                <a:gd name="T12" fmla="*/ 200 w 200"/>
                <a:gd name="T13" fmla="*/ 115 h 115"/>
                <a:gd name="T14" fmla="*/ 200 w 200"/>
                <a:gd name="T1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115">
                  <a:moveTo>
                    <a:pt x="200" y="115"/>
                  </a:moveTo>
                  <a:lnTo>
                    <a:pt x="200" y="115"/>
                  </a:lnTo>
                  <a:lnTo>
                    <a:pt x="0" y="115"/>
                  </a:lnTo>
                  <a:lnTo>
                    <a:pt x="20" y="0"/>
                  </a:lnTo>
                  <a:lnTo>
                    <a:pt x="180" y="0"/>
                  </a:lnTo>
                  <a:lnTo>
                    <a:pt x="200" y="115"/>
                  </a:lnTo>
                  <a:lnTo>
                    <a:pt x="200" y="115"/>
                  </a:lnTo>
                  <a:lnTo>
                    <a:pt x="200" y="115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E20EF814-E39A-DBC4-5741-42676216A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0115" y="4626101"/>
              <a:ext cx="256594" cy="0"/>
            </a:xfrm>
            <a:custGeom>
              <a:avLst/>
              <a:gdLst>
                <a:gd name="T0" fmla="*/ 0 w 320"/>
                <a:gd name="T1" fmla="*/ 0 w 320"/>
                <a:gd name="T2" fmla="*/ 320 w 3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A57AACD7-75C7-ECE4-E3A0-97048303B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35" y="4225392"/>
              <a:ext cx="481554" cy="309319"/>
            </a:xfrm>
            <a:custGeom>
              <a:avLst/>
              <a:gdLst>
                <a:gd name="T0" fmla="*/ 520 w 600"/>
                <a:gd name="T1" fmla="*/ 0 h 384"/>
                <a:gd name="T2" fmla="*/ 520 w 600"/>
                <a:gd name="T3" fmla="*/ 0 h 384"/>
                <a:gd name="T4" fmla="*/ 600 w 600"/>
                <a:gd name="T5" fmla="*/ 77 h 384"/>
                <a:gd name="T6" fmla="*/ 600 w 600"/>
                <a:gd name="T7" fmla="*/ 307 h 384"/>
                <a:gd name="T8" fmla="*/ 520 w 600"/>
                <a:gd name="T9" fmla="*/ 384 h 384"/>
                <a:gd name="T10" fmla="*/ 80 w 600"/>
                <a:gd name="T11" fmla="*/ 384 h 384"/>
                <a:gd name="T12" fmla="*/ 0 w 600"/>
                <a:gd name="T13" fmla="*/ 307 h 384"/>
                <a:gd name="T14" fmla="*/ 0 w 600"/>
                <a:gd name="T15" fmla="*/ 77 h 384"/>
                <a:gd name="T16" fmla="*/ 80 w 600"/>
                <a:gd name="T17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0" h="384">
                  <a:moveTo>
                    <a:pt x="520" y="0"/>
                  </a:moveTo>
                  <a:lnTo>
                    <a:pt x="520" y="0"/>
                  </a:lnTo>
                  <a:cubicBezTo>
                    <a:pt x="564" y="0"/>
                    <a:pt x="600" y="35"/>
                    <a:pt x="600" y="77"/>
                  </a:cubicBezTo>
                  <a:lnTo>
                    <a:pt x="600" y="307"/>
                  </a:lnTo>
                  <a:cubicBezTo>
                    <a:pt x="600" y="350"/>
                    <a:pt x="564" y="384"/>
                    <a:pt x="520" y="384"/>
                  </a:cubicBezTo>
                  <a:lnTo>
                    <a:pt x="80" y="384"/>
                  </a:lnTo>
                  <a:cubicBezTo>
                    <a:pt x="36" y="384"/>
                    <a:pt x="0" y="350"/>
                    <a:pt x="0" y="307"/>
                  </a:cubicBezTo>
                  <a:lnTo>
                    <a:pt x="0" y="77"/>
                  </a:lnTo>
                  <a:cubicBezTo>
                    <a:pt x="0" y="35"/>
                    <a:pt x="36" y="0"/>
                    <a:pt x="80" y="0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0F72B61D-C908-C5DC-CE0E-92121EF119C7}"/>
                </a:ext>
              </a:extLst>
            </p:cNvPr>
            <p:cNvGrpSpPr/>
            <p:nvPr/>
          </p:nvGrpSpPr>
          <p:grpSpPr>
            <a:xfrm>
              <a:off x="3113430" y="4147676"/>
              <a:ext cx="222934" cy="295298"/>
              <a:chOff x="814577" y="3722078"/>
              <a:chExt cx="477130" cy="476027"/>
            </a:xfrm>
          </p:grpSpPr>
          <p:sp>
            <p:nvSpPr>
              <p:cNvPr id="40" name="Freeform 26">
                <a:extLst>
                  <a:ext uri="{FF2B5EF4-FFF2-40B4-BE49-F238E27FC236}">
                    <a16:creationId xmlns:a16="http://schemas.microsoft.com/office/drawing/2014/main" id="{744DE7ED-F832-27E1-CF9E-C68C4D80F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77" y="3722078"/>
                <a:ext cx="477130" cy="476027"/>
              </a:xfrm>
              <a:custGeom>
                <a:avLst/>
                <a:gdLst>
                  <a:gd name="T0" fmla="*/ 20 w 351"/>
                  <a:gd name="T1" fmla="*/ 0 h 350"/>
                  <a:gd name="T2" fmla="*/ 20 w 351"/>
                  <a:gd name="T3" fmla="*/ 0 h 350"/>
                  <a:gd name="T4" fmla="*/ 331 w 351"/>
                  <a:gd name="T5" fmla="*/ 0 h 350"/>
                  <a:gd name="T6" fmla="*/ 351 w 351"/>
                  <a:gd name="T7" fmla="*/ 20 h 350"/>
                  <a:gd name="T8" fmla="*/ 351 w 351"/>
                  <a:gd name="T9" fmla="*/ 330 h 350"/>
                  <a:gd name="T10" fmla="*/ 331 w 351"/>
                  <a:gd name="T11" fmla="*/ 350 h 350"/>
                  <a:gd name="T12" fmla="*/ 20 w 351"/>
                  <a:gd name="T13" fmla="*/ 350 h 350"/>
                  <a:gd name="T14" fmla="*/ 0 w 351"/>
                  <a:gd name="T15" fmla="*/ 330 h 350"/>
                  <a:gd name="T16" fmla="*/ 0 w 351"/>
                  <a:gd name="T17" fmla="*/ 20 h 350"/>
                  <a:gd name="T18" fmla="*/ 20 w 351"/>
                  <a:gd name="T19" fmla="*/ 0 h 350"/>
                  <a:gd name="T20" fmla="*/ 20 w 351"/>
                  <a:gd name="T21" fmla="*/ 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1" h="350">
                    <a:moveTo>
                      <a:pt x="20" y="0"/>
                    </a:moveTo>
                    <a:lnTo>
                      <a:pt x="20" y="0"/>
                    </a:lnTo>
                    <a:lnTo>
                      <a:pt x="331" y="0"/>
                    </a:lnTo>
                    <a:cubicBezTo>
                      <a:pt x="342" y="0"/>
                      <a:pt x="351" y="8"/>
                      <a:pt x="351" y="20"/>
                    </a:cubicBezTo>
                    <a:lnTo>
                      <a:pt x="351" y="330"/>
                    </a:lnTo>
                    <a:cubicBezTo>
                      <a:pt x="351" y="341"/>
                      <a:pt x="342" y="350"/>
                      <a:pt x="331" y="350"/>
                    </a:cubicBezTo>
                    <a:lnTo>
                      <a:pt x="20" y="350"/>
                    </a:lnTo>
                    <a:cubicBezTo>
                      <a:pt x="9" y="350"/>
                      <a:pt x="0" y="341"/>
                      <a:pt x="0" y="330"/>
                    </a:cubicBezTo>
                    <a:lnTo>
                      <a:pt x="0" y="20"/>
                    </a:lnTo>
                    <a:cubicBezTo>
                      <a:pt x="0" y="8"/>
                      <a:pt x="9" y="0"/>
                      <a:pt x="20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4" name="Freeform 27">
                <a:extLst>
                  <a:ext uri="{FF2B5EF4-FFF2-40B4-BE49-F238E27FC236}">
                    <a16:creationId xmlns:a16="http://schemas.microsoft.com/office/drawing/2014/main" id="{67368C8A-E43E-DA49-2BC7-EAC7F6270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080" y="3838721"/>
                <a:ext cx="237006" cy="0"/>
              </a:xfrm>
              <a:custGeom>
                <a:avLst/>
                <a:gdLst>
                  <a:gd name="T0" fmla="*/ 0 w 175"/>
                  <a:gd name="T1" fmla="*/ 0 w 175"/>
                  <a:gd name="T2" fmla="*/ 175 w 17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5">
                    <a:moveTo>
                      <a:pt x="0" y="0"/>
                    </a:moveTo>
                    <a:lnTo>
                      <a:pt x="0" y="0"/>
                    </a:lnTo>
                    <a:lnTo>
                      <a:pt x="175" y="0"/>
                    </a:lnTo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5" name="Freeform 28">
                <a:extLst>
                  <a:ext uri="{FF2B5EF4-FFF2-40B4-BE49-F238E27FC236}">
                    <a16:creationId xmlns:a16="http://schemas.microsoft.com/office/drawing/2014/main" id="{6FD0EAE0-2B3A-5B02-88BD-B682B9CF1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080" y="3958516"/>
                <a:ext cx="237006" cy="0"/>
              </a:xfrm>
              <a:custGeom>
                <a:avLst/>
                <a:gdLst>
                  <a:gd name="T0" fmla="*/ 0 w 175"/>
                  <a:gd name="T1" fmla="*/ 0 w 175"/>
                  <a:gd name="T2" fmla="*/ 175 w 17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75">
                    <a:moveTo>
                      <a:pt x="0" y="0"/>
                    </a:moveTo>
                    <a:lnTo>
                      <a:pt x="0" y="0"/>
                    </a:lnTo>
                    <a:lnTo>
                      <a:pt x="175" y="0"/>
                    </a:lnTo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id="{D5A181AC-9BDB-85A4-633B-93FF1E2D4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080" y="4078311"/>
                <a:ext cx="90436" cy="0"/>
              </a:xfrm>
              <a:custGeom>
                <a:avLst/>
                <a:gdLst>
                  <a:gd name="T0" fmla="*/ 0 w 66"/>
                  <a:gd name="T1" fmla="*/ 0 w 66"/>
                  <a:gd name="T2" fmla="*/ 66 w 6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6">
                    <a:moveTo>
                      <a:pt x="0" y="0"/>
                    </a:moveTo>
                    <a:lnTo>
                      <a:pt x="0" y="0"/>
                    </a:lnTo>
                    <a:lnTo>
                      <a:pt x="66" y="0"/>
                    </a:lnTo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</p:grpSp>
      <p:sp>
        <p:nvSpPr>
          <p:cNvPr id="89" name="Segnaposto testo 2">
            <a:extLst>
              <a:ext uri="{FF2B5EF4-FFF2-40B4-BE49-F238E27FC236}">
                <a16:creationId xmlns:a16="http://schemas.microsoft.com/office/drawing/2014/main" id="{C58C3BEA-53AC-6779-C5AC-AAE5790B9D51}"/>
              </a:ext>
            </a:extLst>
          </p:cNvPr>
          <p:cNvSpPr txBox="1">
            <a:spLocks/>
          </p:cNvSpPr>
          <p:nvPr/>
        </p:nvSpPr>
        <p:spPr>
          <a:xfrm>
            <a:off x="9360683" y="4523616"/>
            <a:ext cx="7670994" cy="32760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 dirty="0">
                <a:solidFill>
                  <a:srgbClr val="2F6DD5"/>
                </a:solidFill>
              </a:rPr>
              <a:t>Come apporre la firma digitale?</a:t>
            </a:r>
          </a:p>
          <a:p>
            <a:r>
              <a:rPr lang="it-IT" sz="3200" b="1" dirty="0">
                <a:solidFill>
                  <a:srgbClr val="2F6DD5"/>
                </a:solidFill>
              </a:rPr>
              <a:t> </a:t>
            </a:r>
          </a:p>
          <a:p>
            <a:r>
              <a:rPr lang="it-IT" sz="3200" dirty="0"/>
              <a:t>Scaricare la bozza del certificato, firmarlo con una firma digitale qualificata AGID e poi ricaricarlo sul sistema;</a:t>
            </a:r>
          </a:p>
          <a:p>
            <a:r>
              <a:rPr lang="it-IT" sz="3200" dirty="0"/>
              <a:t>Il documento deve essere firmato PADES;</a:t>
            </a:r>
          </a:p>
          <a:p>
            <a:r>
              <a:rPr lang="it-IT" i="1" dirty="0"/>
              <a:t>Questi requisiti sono necessari per l’inserimento del certificato introduttivo nel fascicolo sanitario elettronico (FSE)</a:t>
            </a:r>
          </a:p>
          <a:p>
            <a:endParaRPr lang="it-IT" sz="2000" dirty="0"/>
          </a:p>
        </p:txBody>
      </p:sp>
      <p:cxnSp>
        <p:nvCxnSpPr>
          <p:cNvPr id="90" name="Connettore diritto 89">
            <a:extLst>
              <a:ext uri="{FF2B5EF4-FFF2-40B4-BE49-F238E27FC236}">
                <a16:creationId xmlns:a16="http://schemas.microsoft.com/office/drawing/2014/main" id="{5814CDA0-E418-2F3E-521F-B7C431330763}"/>
              </a:ext>
            </a:extLst>
          </p:cNvPr>
          <p:cNvCxnSpPr>
            <a:cxnSpLocks/>
          </p:cNvCxnSpPr>
          <p:nvPr/>
        </p:nvCxnSpPr>
        <p:spPr>
          <a:xfrm>
            <a:off x="9360683" y="3995766"/>
            <a:ext cx="2700000" cy="0"/>
          </a:xfrm>
          <a:prstGeom prst="line">
            <a:avLst/>
          </a:prstGeom>
          <a:ln w="28575" cap="rnd">
            <a:solidFill>
              <a:srgbClr val="2F6DD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uppo 152">
            <a:extLst>
              <a:ext uri="{FF2B5EF4-FFF2-40B4-BE49-F238E27FC236}">
                <a16:creationId xmlns:a16="http://schemas.microsoft.com/office/drawing/2014/main" id="{0DB9EF9A-530E-B07E-438A-07DD9995485A}"/>
              </a:ext>
            </a:extLst>
          </p:cNvPr>
          <p:cNvGrpSpPr/>
          <p:nvPr/>
        </p:nvGrpSpPr>
        <p:grpSpPr>
          <a:xfrm>
            <a:off x="9360683" y="3071054"/>
            <a:ext cx="760886" cy="663241"/>
            <a:chOff x="2962884" y="2205657"/>
            <a:chExt cx="462289" cy="402963"/>
          </a:xfrm>
        </p:grpSpPr>
        <p:grpSp>
          <p:nvGrpSpPr>
            <p:cNvPr id="154" name="Gruppo 153">
              <a:extLst>
                <a:ext uri="{FF2B5EF4-FFF2-40B4-BE49-F238E27FC236}">
                  <a16:creationId xmlns:a16="http://schemas.microsoft.com/office/drawing/2014/main" id="{0A1D1B16-796F-2430-5000-2A4FC0996F24}"/>
                </a:ext>
              </a:extLst>
            </p:cNvPr>
            <p:cNvGrpSpPr/>
            <p:nvPr/>
          </p:nvGrpSpPr>
          <p:grpSpPr>
            <a:xfrm>
              <a:off x="2962884" y="2440679"/>
              <a:ext cx="462289" cy="167941"/>
              <a:chOff x="-1030044" y="3916675"/>
              <a:chExt cx="462289" cy="167941"/>
            </a:xfrm>
          </p:grpSpPr>
          <p:sp>
            <p:nvSpPr>
              <p:cNvPr id="162" name="Freeform 13">
                <a:extLst>
                  <a:ext uri="{FF2B5EF4-FFF2-40B4-BE49-F238E27FC236}">
                    <a16:creationId xmlns:a16="http://schemas.microsoft.com/office/drawing/2014/main" id="{E3AA6B67-1598-093F-4686-2025DE1BB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30044" y="3916675"/>
                <a:ext cx="216699" cy="167941"/>
              </a:xfrm>
              <a:custGeom>
                <a:avLst/>
                <a:gdLst>
                  <a:gd name="T0" fmla="*/ 0 w 146"/>
                  <a:gd name="T1" fmla="*/ 115 h 115"/>
                  <a:gd name="T2" fmla="*/ 0 w 146"/>
                  <a:gd name="T3" fmla="*/ 115 h 115"/>
                  <a:gd name="T4" fmla="*/ 19 w 146"/>
                  <a:gd name="T5" fmla="*/ 21 h 115"/>
                  <a:gd name="T6" fmla="*/ 55 w 146"/>
                  <a:gd name="T7" fmla="*/ 0 h 115"/>
                  <a:gd name="T8" fmla="*/ 92 w 146"/>
                  <a:gd name="T9" fmla="*/ 0 h 115"/>
                  <a:gd name="T10" fmla="*/ 100 w 146"/>
                  <a:gd name="T11" fmla="*/ 4 h 115"/>
                  <a:gd name="T12" fmla="*/ 102 w 146"/>
                  <a:gd name="T13" fmla="*/ 12 h 115"/>
                  <a:gd name="T14" fmla="*/ 94 w 146"/>
                  <a:gd name="T15" fmla="*/ 73 h 115"/>
                  <a:gd name="T16" fmla="*/ 114 w 146"/>
                  <a:gd name="T1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" h="115">
                    <a:moveTo>
                      <a:pt x="0" y="115"/>
                    </a:moveTo>
                    <a:lnTo>
                      <a:pt x="0" y="115"/>
                    </a:lnTo>
                    <a:cubicBezTo>
                      <a:pt x="0" y="115"/>
                      <a:pt x="0" y="56"/>
                      <a:pt x="19" y="21"/>
                    </a:cubicBezTo>
                    <a:cubicBezTo>
                      <a:pt x="27" y="8"/>
                      <a:pt x="40" y="0"/>
                      <a:pt x="55" y="0"/>
                    </a:cubicBezTo>
                    <a:lnTo>
                      <a:pt x="92" y="0"/>
                    </a:lnTo>
                    <a:cubicBezTo>
                      <a:pt x="95" y="0"/>
                      <a:pt x="98" y="2"/>
                      <a:pt x="100" y="4"/>
                    </a:cubicBezTo>
                    <a:cubicBezTo>
                      <a:pt x="102" y="6"/>
                      <a:pt x="103" y="9"/>
                      <a:pt x="102" y="12"/>
                    </a:cubicBezTo>
                    <a:lnTo>
                      <a:pt x="94" y="73"/>
                    </a:lnTo>
                    <a:cubicBezTo>
                      <a:pt x="146" y="42"/>
                      <a:pt x="146" y="73"/>
                      <a:pt x="114" y="115"/>
                    </a:cubicBezTo>
                  </a:path>
                </a:pathLst>
              </a:custGeom>
              <a:noFill/>
              <a:ln w="19050" cap="rnd">
                <a:solidFill>
                  <a:srgbClr val="2F6DD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3" name="Freeform 14">
                <a:extLst>
                  <a:ext uri="{FF2B5EF4-FFF2-40B4-BE49-F238E27FC236}">
                    <a16:creationId xmlns:a16="http://schemas.microsoft.com/office/drawing/2014/main" id="{FD7FCA26-7E45-CB2D-7D83-5B172F579B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82648" y="3916675"/>
                <a:ext cx="214893" cy="167941"/>
              </a:xfrm>
              <a:custGeom>
                <a:avLst/>
                <a:gdLst>
                  <a:gd name="T0" fmla="*/ 145 w 146"/>
                  <a:gd name="T1" fmla="*/ 115 h 115"/>
                  <a:gd name="T2" fmla="*/ 145 w 146"/>
                  <a:gd name="T3" fmla="*/ 115 h 115"/>
                  <a:gd name="T4" fmla="*/ 126 w 146"/>
                  <a:gd name="T5" fmla="*/ 21 h 115"/>
                  <a:gd name="T6" fmla="*/ 90 w 146"/>
                  <a:gd name="T7" fmla="*/ 0 h 115"/>
                  <a:gd name="T8" fmla="*/ 53 w 146"/>
                  <a:gd name="T9" fmla="*/ 0 h 115"/>
                  <a:gd name="T10" fmla="*/ 45 w 146"/>
                  <a:gd name="T11" fmla="*/ 4 h 115"/>
                  <a:gd name="T12" fmla="*/ 43 w 146"/>
                  <a:gd name="T13" fmla="*/ 12 h 115"/>
                  <a:gd name="T14" fmla="*/ 52 w 146"/>
                  <a:gd name="T15" fmla="*/ 73 h 115"/>
                  <a:gd name="T16" fmla="*/ 31 w 146"/>
                  <a:gd name="T1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" h="115">
                    <a:moveTo>
                      <a:pt x="145" y="115"/>
                    </a:moveTo>
                    <a:lnTo>
                      <a:pt x="145" y="115"/>
                    </a:lnTo>
                    <a:cubicBezTo>
                      <a:pt x="145" y="115"/>
                      <a:pt x="146" y="56"/>
                      <a:pt x="126" y="21"/>
                    </a:cubicBezTo>
                    <a:cubicBezTo>
                      <a:pt x="118" y="8"/>
                      <a:pt x="105" y="0"/>
                      <a:pt x="90" y="0"/>
                    </a:cubicBezTo>
                    <a:lnTo>
                      <a:pt x="53" y="0"/>
                    </a:lnTo>
                    <a:cubicBezTo>
                      <a:pt x="50" y="0"/>
                      <a:pt x="47" y="2"/>
                      <a:pt x="45" y="4"/>
                    </a:cubicBezTo>
                    <a:cubicBezTo>
                      <a:pt x="43" y="6"/>
                      <a:pt x="42" y="9"/>
                      <a:pt x="43" y="12"/>
                    </a:cubicBezTo>
                    <a:lnTo>
                      <a:pt x="52" y="73"/>
                    </a:lnTo>
                    <a:cubicBezTo>
                      <a:pt x="0" y="42"/>
                      <a:pt x="0" y="73"/>
                      <a:pt x="31" y="115"/>
                    </a:cubicBezTo>
                  </a:path>
                </a:pathLst>
              </a:custGeom>
              <a:noFill/>
              <a:ln w="19050" cap="rnd">
                <a:solidFill>
                  <a:srgbClr val="2F6DD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  <p:grpSp>
          <p:nvGrpSpPr>
            <p:cNvPr id="155" name="Gruppo 154">
              <a:extLst>
                <a:ext uri="{FF2B5EF4-FFF2-40B4-BE49-F238E27FC236}">
                  <a16:creationId xmlns:a16="http://schemas.microsoft.com/office/drawing/2014/main" id="{324567A6-8312-9EB3-99E2-B1D17B3C2CA5}"/>
                </a:ext>
              </a:extLst>
            </p:cNvPr>
            <p:cNvGrpSpPr/>
            <p:nvPr/>
          </p:nvGrpSpPr>
          <p:grpSpPr>
            <a:xfrm>
              <a:off x="3095730" y="2205657"/>
              <a:ext cx="196599" cy="196599"/>
              <a:chOff x="5097463" y="901701"/>
              <a:chExt cx="231775" cy="231775"/>
            </a:xfrm>
          </p:grpSpPr>
          <p:sp>
            <p:nvSpPr>
              <p:cNvPr id="159" name="Freeform 5">
                <a:extLst>
                  <a:ext uri="{FF2B5EF4-FFF2-40B4-BE49-F238E27FC236}">
                    <a16:creationId xmlns:a16="http://schemas.microsoft.com/office/drawing/2014/main" id="{3088F4FA-0568-4EE6-F2C4-9AA137FF4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463" y="944563"/>
                <a:ext cx="115888" cy="188913"/>
              </a:xfrm>
              <a:custGeom>
                <a:avLst/>
                <a:gdLst>
                  <a:gd name="T0" fmla="*/ 160 w 160"/>
                  <a:gd name="T1" fmla="*/ 260 h 260"/>
                  <a:gd name="T2" fmla="*/ 160 w 160"/>
                  <a:gd name="T3" fmla="*/ 260 h 260"/>
                  <a:gd name="T4" fmla="*/ 0 w 160"/>
                  <a:gd name="T5" fmla="*/ 200 h 260"/>
                  <a:gd name="T6" fmla="*/ 0 w 160"/>
                  <a:gd name="T7" fmla="*/ 0 h 260"/>
                  <a:gd name="T8" fmla="*/ 160 w 160"/>
                  <a:gd name="T9" fmla="*/ 60 h 260"/>
                  <a:gd name="T10" fmla="*/ 160 w 160"/>
                  <a:gd name="T11" fmla="*/ 260 h 260"/>
                  <a:gd name="T12" fmla="*/ 160 w 160"/>
                  <a:gd name="T13" fmla="*/ 260 h 260"/>
                  <a:gd name="T14" fmla="*/ 160 w 160"/>
                  <a:gd name="T15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260">
                    <a:moveTo>
                      <a:pt x="160" y="260"/>
                    </a:moveTo>
                    <a:lnTo>
                      <a:pt x="160" y="260"/>
                    </a:lnTo>
                    <a:lnTo>
                      <a:pt x="0" y="200"/>
                    </a:lnTo>
                    <a:lnTo>
                      <a:pt x="0" y="0"/>
                    </a:lnTo>
                    <a:lnTo>
                      <a:pt x="160" y="60"/>
                    </a:lnTo>
                    <a:lnTo>
                      <a:pt x="160" y="260"/>
                    </a:lnTo>
                    <a:lnTo>
                      <a:pt x="160" y="260"/>
                    </a:lnTo>
                    <a:lnTo>
                      <a:pt x="160" y="26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0" name="Freeform 6">
                <a:extLst>
                  <a:ext uri="{FF2B5EF4-FFF2-40B4-BE49-F238E27FC236}">
                    <a16:creationId xmlns:a16="http://schemas.microsoft.com/office/drawing/2014/main" id="{0F247F7B-58F3-FC24-09C3-03D338C82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350" y="944563"/>
                <a:ext cx="115888" cy="188913"/>
              </a:xfrm>
              <a:custGeom>
                <a:avLst/>
                <a:gdLst>
                  <a:gd name="T0" fmla="*/ 0 w 160"/>
                  <a:gd name="T1" fmla="*/ 260 h 260"/>
                  <a:gd name="T2" fmla="*/ 0 w 160"/>
                  <a:gd name="T3" fmla="*/ 260 h 260"/>
                  <a:gd name="T4" fmla="*/ 160 w 160"/>
                  <a:gd name="T5" fmla="*/ 200 h 260"/>
                  <a:gd name="T6" fmla="*/ 160 w 160"/>
                  <a:gd name="T7" fmla="*/ 0 h 260"/>
                  <a:gd name="T8" fmla="*/ 0 w 160"/>
                  <a:gd name="T9" fmla="*/ 60 h 260"/>
                  <a:gd name="T10" fmla="*/ 0 w 160"/>
                  <a:gd name="T11" fmla="*/ 260 h 260"/>
                  <a:gd name="T12" fmla="*/ 0 w 160"/>
                  <a:gd name="T13" fmla="*/ 260 h 260"/>
                  <a:gd name="T14" fmla="*/ 0 w 160"/>
                  <a:gd name="T15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260">
                    <a:moveTo>
                      <a:pt x="0" y="260"/>
                    </a:moveTo>
                    <a:lnTo>
                      <a:pt x="0" y="260"/>
                    </a:lnTo>
                    <a:lnTo>
                      <a:pt x="160" y="200"/>
                    </a:lnTo>
                    <a:lnTo>
                      <a:pt x="160" y="0"/>
                    </a:lnTo>
                    <a:lnTo>
                      <a:pt x="0" y="60"/>
                    </a:lnTo>
                    <a:lnTo>
                      <a:pt x="0" y="260"/>
                    </a:lnTo>
                    <a:lnTo>
                      <a:pt x="0" y="260"/>
                    </a:lnTo>
                    <a:lnTo>
                      <a:pt x="0" y="26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1" name="Freeform 7">
                <a:extLst>
                  <a:ext uri="{FF2B5EF4-FFF2-40B4-BE49-F238E27FC236}">
                    <a16:creationId xmlns:a16="http://schemas.microsoft.com/office/drawing/2014/main" id="{E41336D5-2A90-A8C6-DE08-35161A597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463" y="901701"/>
                <a:ext cx="231775" cy="42863"/>
              </a:xfrm>
              <a:custGeom>
                <a:avLst/>
                <a:gdLst>
                  <a:gd name="T0" fmla="*/ 320 w 320"/>
                  <a:gd name="T1" fmla="*/ 59 h 59"/>
                  <a:gd name="T2" fmla="*/ 320 w 320"/>
                  <a:gd name="T3" fmla="*/ 59 h 59"/>
                  <a:gd name="T4" fmla="*/ 160 w 320"/>
                  <a:gd name="T5" fmla="*/ 0 h 59"/>
                  <a:gd name="T6" fmla="*/ 0 w 320"/>
                  <a:gd name="T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59">
                    <a:moveTo>
                      <a:pt x="320" y="59"/>
                    </a:moveTo>
                    <a:lnTo>
                      <a:pt x="320" y="59"/>
                    </a:lnTo>
                    <a:lnTo>
                      <a:pt x="160" y="0"/>
                    </a:lnTo>
                    <a:lnTo>
                      <a:pt x="0" y="59"/>
                    </a:lnTo>
                  </a:path>
                </a:pathLst>
              </a:custGeom>
              <a:noFill/>
              <a:ln w="19050" cap="rnd">
                <a:solidFill>
                  <a:srgbClr val="74818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</p:grpSp>
      <p:sp>
        <p:nvSpPr>
          <p:cNvPr id="279" name="Segnaposto testo 2">
            <a:extLst>
              <a:ext uri="{FF2B5EF4-FFF2-40B4-BE49-F238E27FC236}">
                <a16:creationId xmlns:a16="http://schemas.microsoft.com/office/drawing/2014/main" id="{1A23CCEA-815C-FF8F-FAC8-00A22E381816}"/>
              </a:ext>
            </a:extLst>
          </p:cNvPr>
          <p:cNvSpPr txBox="1">
            <a:spLocks/>
          </p:cNvSpPr>
          <p:nvPr/>
        </p:nvSpPr>
        <p:spPr>
          <a:xfrm>
            <a:off x="3303439" y="3648445"/>
            <a:ext cx="781869" cy="361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rgbClr val="2F6DD5"/>
                </a:solidFill>
              </a:rPr>
              <a:t>3</a:t>
            </a:r>
          </a:p>
        </p:txBody>
      </p:sp>
      <p:sp>
        <p:nvSpPr>
          <p:cNvPr id="280" name="Segnaposto testo 2">
            <a:extLst>
              <a:ext uri="{FF2B5EF4-FFF2-40B4-BE49-F238E27FC236}">
                <a16:creationId xmlns:a16="http://schemas.microsoft.com/office/drawing/2014/main" id="{89992C7C-C42E-CCED-7ADA-F92E15C7870E}"/>
              </a:ext>
            </a:extLst>
          </p:cNvPr>
          <p:cNvSpPr txBox="1">
            <a:spLocks/>
          </p:cNvSpPr>
          <p:nvPr/>
        </p:nvSpPr>
        <p:spPr>
          <a:xfrm>
            <a:off x="11503269" y="3642946"/>
            <a:ext cx="781869" cy="361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rgbClr val="2F6DD5"/>
                </a:solidFill>
              </a:rPr>
              <a:t>4</a:t>
            </a:r>
          </a:p>
        </p:txBody>
      </p:sp>
      <p:sp>
        <p:nvSpPr>
          <p:cNvPr id="312" name="Segnaposto numero diapositiva 2">
            <a:extLst>
              <a:ext uri="{FF2B5EF4-FFF2-40B4-BE49-F238E27FC236}">
                <a16:creationId xmlns:a16="http://schemas.microsoft.com/office/drawing/2014/main" id="{0897F477-9A99-E443-36F6-CFD03F010E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226239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1563B-0872-7A6B-C720-C0A671E50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31C05A08-4C5C-8906-5A64-531026EE2FFB}"/>
              </a:ext>
            </a:extLst>
          </p:cNvPr>
          <p:cNvSpPr/>
          <p:nvPr/>
        </p:nvSpPr>
        <p:spPr>
          <a:xfrm>
            <a:off x="0" y="810003"/>
            <a:ext cx="420351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B41BE773-75DE-5A40-5098-B8FF4AA9B0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33450" y="732641"/>
            <a:ext cx="3447481" cy="547688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Gestione certificati</a:t>
            </a:r>
            <a:endParaRPr lang="en-IT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B479FB5-CA51-BBAE-C9B8-97A04BFA99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40</a:t>
            </a:fld>
            <a:endParaRPr lang="en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561C560-E0BC-A4A9-CD7F-56866D232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9925" y="2282825"/>
            <a:ext cx="11868150" cy="653415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53F75225-64F1-93C6-ED68-E9DBE62249DD}"/>
              </a:ext>
            </a:extLst>
          </p:cNvPr>
          <p:cNvSpPr/>
          <p:nvPr/>
        </p:nvSpPr>
        <p:spPr>
          <a:xfrm>
            <a:off x="8424333" y="5089525"/>
            <a:ext cx="1439333" cy="2370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4445765C-7200-4B3D-2352-1D005A9625B1}"/>
              </a:ext>
            </a:extLst>
          </p:cNvPr>
          <p:cNvSpPr/>
          <p:nvPr/>
        </p:nvSpPr>
        <p:spPr>
          <a:xfrm>
            <a:off x="8424332" y="5885391"/>
            <a:ext cx="1439333" cy="2370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45672EB-CCA7-63BF-2DC4-3457A86E50B6}"/>
              </a:ext>
            </a:extLst>
          </p:cNvPr>
          <p:cNvSpPr/>
          <p:nvPr/>
        </p:nvSpPr>
        <p:spPr>
          <a:xfrm>
            <a:off x="8424331" y="6681257"/>
            <a:ext cx="1439333" cy="2370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8B3257D-63B7-4A16-56FF-150BE101AC1B}"/>
              </a:ext>
            </a:extLst>
          </p:cNvPr>
          <p:cNvSpPr/>
          <p:nvPr/>
        </p:nvSpPr>
        <p:spPr>
          <a:xfrm>
            <a:off x="8424330" y="7563907"/>
            <a:ext cx="1439333" cy="2370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293F46B-EC97-D577-3E4F-CFA78F254B30}"/>
              </a:ext>
            </a:extLst>
          </p:cNvPr>
          <p:cNvSpPr/>
          <p:nvPr/>
        </p:nvSpPr>
        <p:spPr>
          <a:xfrm>
            <a:off x="8424329" y="8446557"/>
            <a:ext cx="1439333" cy="23706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FA155F6C-E481-20EB-1E32-B4BE92448C50}"/>
              </a:ext>
            </a:extLst>
          </p:cNvPr>
          <p:cNvCxnSpPr>
            <a:cxnSpLocks/>
          </p:cNvCxnSpPr>
          <p:nvPr/>
        </p:nvCxnSpPr>
        <p:spPr>
          <a:xfrm flipH="1">
            <a:off x="14545733" y="8446557"/>
            <a:ext cx="11176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83ABB53-6937-3395-6953-5AB0D6556C81}"/>
              </a:ext>
            </a:extLst>
          </p:cNvPr>
          <p:cNvSpPr txBox="1"/>
          <p:nvPr/>
        </p:nvSpPr>
        <p:spPr>
          <a:xfrm>
            <a:off x="14794971" y="8094160"/>
            <a:ext cx="1151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elimina</a:t>
            </a: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1037F8FB-E376-4A5E-BFFD-B9C3A946D074}"/>
              </a:ext>
            </a:extLst>
          </p:cNvPr>
          <p:cNvCxnSpPr>
            <a:cxnSpLocks/>
          </p:cNvCxnSpPr>
          <p:nvPr/>
        </p:nvCxnSpPr>
        <p:spPr>
          <a:xfrm flipV="1">
            <a:off x="13643505" y="8549463"/>
            <a:ext cx="0" cy="11614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DA38435-7565-B477-D134-BBDA164D6946}"/>
              </a:ext>
            </a:extLst>
          </p:cNvPr>
          <p:cNvSpPr txBox="1"/>
          <p:nvPr/>
        </p:nvSpPr>
        <p:spPr>
          <a:xfrm>
            <a:off x="13643505" y="9128372"/>
            <a:ext cx="1151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modifica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790B9D1-A937-DE2F-92A7-211478489A2B}"/>
              </a:ext>
            </a:extLst>
          </p:cNvPr>
          <p:cNvSpPr txBox="1"/>
          <p:nvPr/>
        </p:nvSpPr>
        <p:spPr>
          <a:xfrm>
            <a:off x="14860985" y="4838727"/>
            <a:ext cx="1302543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download</a:t>
            </a:r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AE674F28-2131-09C2-4B04-DFC1FAFEE674}"/>
              </a:ext>
            </a:extLst>
          </p:cNvPr>
          <p:cNvCxnSpPr>
            <a:cxnSpLocks/>
          </p:cNvCxnSpPr>
          <p:nvPr/>
        </p:nvCxnSpPr>
        <p:spPr>
          <a:xfrm flipH="1">
            <a:off x="14133248" y="5274733"/>
            <a:ext cx="18131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4579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2340D-5B0A-0327-B42E-D1C7B149FC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dirty="0"/>
              <a:t>31/01/2025</a:t>
            </a:r>
            <a:endParaRPr lang="en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F5BA01F-9811-F8CC-FA59-2D7F6C207ACC}"/>
              </a:ext>
            </a:extLst>
          </p:cNvPr>
          <p:cNvSpPr txBox="1"/>
          <p:nvPr/>
        </p:nvSpPr>
        <p:spPr>
          <a:xfrm>
            <a:off x="5540991" y="1937981"/>
            <a:ext cx="6987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>
                <a:solidFill>
                  <a:schemeClr val="bg1"/>
                </a:solidFill>
                <a:latin typeface="Titillium Web" panose="00000500000000000000" pitchFamily="2" charset="0"/>
              </a:rPr>
              <a:t>Grazie per l’attenzione!</a:t>
            </a:r>
          </a:p>
        </p:txBody>
      </p:sp>
    </p:spTree>
    <p:extLst>
      <p:ext uri="{BB962C8B-B14F-4D97-AF65-F5344CB8AC3E}">
        <p14:creationId xmlns:p14="http://schemas.microsoft.com/office/powerpoint/2010/main" val="1690788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1636D8-084E-DC0B-BFED-ECF829267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6838" y="3559981"/>
            <a:ext cx="7323136" cy="3549650"/>
          </a:xfrm>
        </p:spPr>
        <p:txBody>
          <a:bodyPr/>
          <a:lstStyle/>
          <a:p>
            <a:r>
              <a:rPr lang="it-IT" b="1" u="none" dirty="0"/>
              <a:t>Certificato introduttivo - Instradatore</a:t>
            </a:r>
            <a:endParaRPr lang="en-IT" b="1" u="none" dirty="0"/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it-IT" u="none" dirty="0">
                <a:solidFill>
                  <a:schemeClr val="bg2">
                    <a:lumMod val="75000"/>
                  </a:schemeClr>
                </a:solidFill>
              </a:rPr>
              <a:t>Censimento medici</a:t>
            </a:r>
          </a:p>
          <a:p>
            <a:pPr>
              <a:buClr>
                <a:schemeClr val="bg2">
                  <a:lumMod val="75000"/>
                </a:schemeClr>
              </a:buClr>
            </a:pPr>
            <a:r>
              <a:rPr lang="it-IT" u="none" dirty="0">
                <a:solidFill>
                  <a:schemeClr val="bg2">
                    <a:lumMod val="75000"/>
                  </a:schemeClr>
                </a:solidFill>
              </a:rPr>
              <a:t>Certificato introduttivo</a:t>
            </a:r>
            <a:endParaRPr lang="en-IT" u="none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3EBE1DB-86F1-0B86-5064-514314C4B7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221AAB-2B63-824F-A124-88DC2873D25D}" type="slidenum">
              <a:rPr lang="en-IT" smtClean="0"/>
              <a:pPr/>
              <a:t>5</a:t>
            </a:fld>
            <a:endParaRPr lang="en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B5E196-7CF2-475B-C8C6-826257E6C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Indice</a:t>
            </a:r>
          </a:p>
        </p:txBody>
      </p:sp>
    </p:spTree>
    <p:extLst>
      <p:ext uri="{BB962C8B-B14F-4D97-AF65-F5344CB8AC3E}">
        <p14:creationId xmlns:p14="http://schemas.microsoft.com/office/powerpoint/2010/main" val="3731317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1BF5B7D2-433A-7011-1151-0E686BB3C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12" y="890419"/>
            <a:ext cx="15285324" cy="11366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it-IT" dirty="0"/>
              <a:t>Certificato introduttivo – modalità di accesso</a:t>
            </a:r>
          </a:p>
        </p:txBody>
      </p: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FE693B17-447F-8C73-368C-F9AEC14C1186}"/>
              </a:ext>
            </a:extLst>
          </p:cNvPr>
          <p:cNvCxnSpPr>
            <a:cxnSpLocks/>
          </p:cNvCxnSpPr>
          <p:nvPr/>
        </p:nvCxnSpPr>
        <p:spPr>
          <a:xfrm>
            <a:off x="1901576" y="3034300"/>
            <a:ext cx="4011128" cy="0"/>
          </a:xfrm>
          <a:prstGeom prst="line">
            <a:avLst/>
          </a:prstGeom>
          <a:ln w="28575" cap="rnd">
            <a:solidFill>
              <a:srgbClr val="2F6DD5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Segnaposto testo 2">
            <a:extLst>
              <a:ext uri="{FF2B5EF4-FFF2-40B4-BE49-F238E27FC236}">
                <a16:creationId xmlns:a16="http://schemas.microsoft.com/office/drawing/2014/main" id="{773A32A1-7D1C-7007-0281-7280DA8645E0}"/>
              </a:ext>
            </a:extLst>
          </p:cNvPr>
          <p:cNvSpPr txBox="1">
            <a:spLocks/>
          </p:cNvSpPr>
          <p:nvPr/>
        </p:nvSpPr>
        <p:spPr>
          <a:xfrm>
            <a:off x="1901576" y="3836560"/>
            <a:ext cx="3096165" cy="148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b="1" dirty="0"/>
              <a:t>Accede automaticamente </a:t>
            </a:r>
            <a:br>
              <a:rPr lang="it-IT" sz="1800" b="1" dirty="0"/>
            </a:br>
            <a:r>
              <a:rPr lang="it-IT" sz="1800" b="1" dirty="0"/>
              <a:t>al nuovo sistema</a:t>
            </a:r>
            <a:r>
              <a:rPr lang="it-IT" sz="1800" dirty="0"/>
              <a:t>. </a:t>
            </a:r>
          </a:p>
          <a:p>
            <a:endParaRPr lang="it-IT" sz="1800" dirty="0"/>
          </a:p>
          <a:p>
            <a:br>
              <a:rPr lang="it-IT" sz="1800" dirty="0"/>
            </a:br>
            <a:r>
              <a:rPr lang="it-IT" sz="1800" dirty="0"/>
              <a:t>Deve indicare di aver acquisito i crediti ECM. </a:t>
            </a:r>
          </a:p>
        </p:txBody>
      </p:sp>
      <p:sp>
        <p:nvSpPr>
          <p:cNvPr id="252" name="Segnaposto testo 2">
            <a:extLst>
              <a:ext uri="{FF2B5EF4-FFF2-40B4-BE49-F238E27FC236}">
                <a16:creationId xmlns:a16="http://schemas.microsoft.com/office/drawing/2014/main" id="{11665B67-D868-0DF6-23CE-1E3089F38193}"/>
              </a:ext>
            </a:extLst>
          </p:cNvPr>
          <p:cNvSpPr txBox="1">
            <a:spLocks/>
          </p:cNvSpPr>
          <p:nvPr/>
        </p:nvSpPr>
        <p:spPr>
          <a:xfrm>
            <a:off x="1904603" y="3132350"/>
            <a:ext cx="3163490" cy="547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>
                <a:solidFill>
                  <a:srgbClr val="2F6DD5"/>
                </a:solidFill>
              </a:rPr>
              <a:t>MEDICO </a:t>
            </a:r>
            <a:br>
              <a:rPr lang="it-IT" sz="2000" b="1" dirty="0">
                <a:solidFill>
                  <a:srgbClr val="2F6DD5"/>
                </a:solidFill>
              </a:rPr>
            </a:br>
            <a:r>
              <a:rPr lang="it-IT" sz="2000" b="1" dirty="0">
                <a:solidFill>
                  <a:srgbClr val="2F6DD5"/>
                </a:solidFill>
              </a:rPr>
              <a:t>CERTIFICATORE </a:t>
            </a:r>
            <a:endParaRPr lang="it-IT" sz="2000" dirty="0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7670A7B7-B103-524D-2AF9-BC3FA575B88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16736" y="2256785"/>
            <a:ext cx="286862" cy="618878"/>
            <a:chOff x="773" y="1351"/>
            <a:chExt cx="108" cy="233"/>
          </a:xfrm>
        </p:grpSpPr>
        <p:sp>
          <p:nvSpPr>
            <p:cNvPr id="3" name="Freeform 9">
              <a:extLst>
                <a:ext uri="{FF2B5EF4-FFF2-40B4-BE49-F238E27FC236}">
                  <a16:creationId xmlns:a16="http://schemas.microsoft.com/office/drawing/2014/main" id="{75CA0AC3-259A-1E58-A32D-40BE76B0D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" y="1351"/>
              <a:ext cx="62" cy="62"/>
            </a:xfrm>
            <a:custGeom>
              <a:avLst/>
              <a:gdLst>
                <a:gd name="T0" fmla="*/ 50 w 100"/>
                <a:gd name="T1" fmla="*/ 100 h 100"/>
                <a:gd name="T2" fmla="*/ 50 w 100"/>
                <a:gd name="T3" fmla="*/ 100 h 100"/>
                <a:gd name="T4" fmla="*/ 100 w 100"/>
                <a:gd name="T5" fmla="*/ 50 h 100"/>
                <a:gd name="T6" fmla="*/ 50 w 100"/>
                <a:gd name="T7" fmla="*/ 0 h 100"/>
                <a:gd name="T8" fmla="*/ 0 w 100"/>
                <a:gd name="T9" fmla="*/ 50 h 100"/>
                <a:gd name="T10" fmla="*/ 50 w 100"/>
                <a:gd name="T11" fmla="*/ 100 h 100"/>
                <a:gd name="T12" fmla="*/ 50 w 100"/>
                <a:gd name="T1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0">
                  <a:moveTo>
                    <a:pt x="50" y="100"/>
                  </a:moveTo>
                  <a:lnTo>
                    <a:pt x="50" y="100"/>
                  </a:lnTo>
                  <a:cubicBezTo>
                    <a:pt x="78" y="100"/>
                    <a:pt x="100" y="78"/>
                    <a:pt x="100" y="50"/>
                  </a:cubicBezTo>
                  <a:cubicBezTo>
                    <a:pt x="100" y="22"/>
                    <a:pt x="78" y="0"/>
                    <a:pt x="50" y="0"/>
                  </a:cubicBezTo>
                  <a:cubicBezTo>
                    <a:pt x="23" y="0"/>
                    <a:pt x="0" y="22"/>
                    <a:pt x="0" y="50"/>
                  </a:cubicBezTo>
                  <a:cubicBezTo>
                    <a:pt x="0" y="78"/>
                    <a:pt x="23" y="100"/>
                    <a:pt x="50" y="100"/>
                  </a:cubicBezTo>
                  <a:lnTo>
                    <a:pt x="50" y="100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084D7A31-C6D1-BC6F-3F68-C2CB7728A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" y="1429"/>
              <a:ext cx="108" cy="155"/>
            </a:xfrm>
            <a:custGeom>
              <a:avLst/>
              <a:gdLst>
                <a:gd name="T0" fmla="*/ 175 w 175"/>
                <a:gd name="T1" fmla="*/ 88 h 250"/>
                <a:gd name="T2" fmla="*/ 175 w 175"/>
                <a:gd name="T3" fmla="*/ 88 h 250"/>
                <a:gd name="T4" fmla="*/ 87 w 175"/>
                <a:gd name="T5" fmla="*/ 0 h 250"/>
                <a:gd name="T6" fmla="*/ 0 w 175"/>
                <a:gd name="T7" fmla="*/ 88 h 250"/>
                <a:gd name="T8" fmla="*/ 0 w 175"/>
                <a:gd name="T9" fmla="*/ 125 h 250"/>
                <a:gd name="T10" fmla="*/ 37 w 175"/>
                <a:gd name="T11" fmla="*/ 125 h 250"/>
                <a:gd name="T12" fmla="*/ 50 w 175"/>
                <a:gd name="T13" fmla="*/ 250 h 250"/>
                <a:gd name="T14" fmla="*/ 125 w 175"/>
                <a:gd name="T15" fmla="*/ 250 h 250"/>
                <a:gd name="T16" fmla="*/ 137 w 175"/>
                <a:gd name="T17" fmla="*/ 125 h 250"/>
                <a:gd name="T18" fmla="*/ 175 w 175"/>
                <a:gd name="T19" fmla="*/ 125 h 250"/>
                <a:gd name="T20" fmla="*/ 175 w 175"/>
                <a:gd name="T21" fmla="*/ 88 h 250"/>
                <a:gd name="T22" fmla="*/ 175 w 175"/>
                <a:gd name="T23" fmla="*/ 8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5" h="250">
                  <a:moveTo>
                    <a:pt x="175" y="88"/>
                  </a:moveTo>
                  <a:lnTo>
                    <a:pt x="175" y="88"/>
                  </a:lnTo>
                  <a:cubicBezTo>
                    <a:pt x="175" y="39"/>
                    <a:pt x="136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lnTo>
                    <a:pt x="0" y="125"/>
                  </a:lnTo>
                  <a:lnTo>
                    <a:pt x="37" y="125"/>
                  </a:lnTo>
                  <a:lnTo>
                    <a:pt x="50" y="250"/>
                  </a:lnTo>
                  <a:lnTo>
                    <a:pt x="125" y="250"/>
                  </a:lnTo>
                  <a:lnTo>
                    <a:pt x="137" y="125"/>
                  </a:lnTo>
                  <a:lnTo>
                    <a:pt x="175" y="125"/>
                  </a:lnTo>
                  <a:lnTo>
                    <a:pt x="175" y="88"/>
                  </a:lnTo>
                  <a:lnTo>
                    <a:pt x="175" y="88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7" name="Freeform 25">
            <a:extLst>
              <a:ext uri="{FF2B5EF4-FFF2-40B4-BE49-F238E27FC236}">
                <a16:creationId xmlns:a16="http://schemas.microsoft.com/office/drawing/2014/main" id="{340373CE-74D0-9E9C-5DCC-7525370307C2}"/>
              </a:ext>
            </a:extLst>
          </p:cNvPr>
          <p:cNvSpPr>
            <a:spLocks/>
          </p:cNvSpPr>
          <p:nvPr/>
        </p:nvSpPr>
        <p:spPr bwMode="auto">
          <a:xfrm>
            <a:off x="1976237" y="1953906"/>
            <a:ext cx="401589" cy="399714"/>
          </a:xfrm>
          <a:custGeom>
            <a:avLst/>
            <a:gdLst>
              <a:gd name="T0" fmla="*/ 315 w 315"/>
              <a:gd name="T1" fmla="*/ 123 h 315"/>
              <a:gd name="T2" fmla="*/ 315 w 315"/>
              <a:gd name="T3" fmla="*/ 123 h 315"/>
              <a:gd name="T4" fmla="*/ 297 w 315"/>
              <a:gd name="T5" fmla="*/ 105 h 315"/>
              <a:gd name="T6" fmla="*/ 210 w 315"/>
              <a:gd name="T7" fmla="*/ 105 h 315"/>
              <a:gd name="T8" fmla="*/ 210 w 315"/>
              <a:gd name="T9" fmla="*/ 18 h 315"/>
              <a:gd name="T10" fmla="*/ 192 w 315"/>
              <a:gd name="T11" fmla="*/ 0 h 315"/>
              <a:gd name="T12" fmla="*/ 122 w 315"/>
              <a:gd name="T13" fmla="*/ 0 h 315"/>
              <a:gd name="T14" fmla="*/ 105 w 315"/>
              <a:gd name="T15" fmla="*/ 18 h 315"/>
              <a:gd name="T16" fmla="*/ 105 w 315"/>
              <a:gd name="T17" fmla="*/ 105 h 315"/>
              <a:gd name="T18" fmla="*/ 18 w 315"/>
              <a:gd name="T19" fmla="*/ 105 h 315"/>
              <a:gd name="T20" fmla="*/ 0 w 315"/>
              <a:gd name="T21" fmla="*/ 123 h 315"/>
              <a:gd name="T22" fmla="*/ 0 w 315"/>
              <a:gd name="T23" fmla="*/ 193 h 315"/>
              <a:gd name="T24" fmla="*/ 18 w 315"/>
              <a:gd name="T25" fmla="*/ 210 h 315"/>
              <a:gd name="T26" fmla="*/ 105 w 315"/>
              <a:gd name="T27" fmla="*/ 210 h 315"/>
              <a:gd name="T28" fmla="*/ 105 w 315"/>
              <a:gd name="T29" fmla="*/ 297 h 315"/>
              <a:gd name="T30" fmla="*/ 122 w 315"/>
              <a:gd name="T31" fmla="*/ 315 h 315"/>
              <a:gd name="T32" fmla="*/ 192 w 315"/>
              <a:gd name="T33" fmla="*/ 315 h 315"/>
              <a:gd name="T34" fmla="*/ 210 w 315"/>
              <a:gd name="T35" fmla="*/ 297 h 315"/>
              <a:gd name="T36" fmla="*/ 210 w 315"/>
              <a:gd name="T37" fmla="*/ 210 h 315"/>
              <a:gd name="T38" fmla="*/ 297 w 315"/>
              <a:gd name="T39" fmla="*/ 210 h 315"/>
              <a:gd name="T40" fmla="*/ 315 w 315"/>
              <a:gd name="T41" fmla="*/ 193 h 315"/>
              <a:gd name="T42" fmla="*/ 315 w 315"/>
              <a:gd name="T43" fmla="*/ 123 h 315"/>
              <a:gd name="T44" fmla="*/ 315 w 315"/>
              <a:gd name="T45" fmla="*/ 123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15" h="315">
                <a:moveTo>
                  <a:pt x="315" y="123"/>
                </a:moveTo>
                <a:lnTo>
                  <a:pt x="315" y="123"/>
                </a:lnTo>
                <a:cubicBezTo>
                  <a:pt x="315" y="113"/>
                  <a:pt x="307" y="105"/>
                  <a:pt x="297" y="105"/>
                </a:cubicBezTo>
                <a:lnTo>
                  <a:pt x="210" y="105"/>
                </a:lnTo>
                <a:lnTo>
                  <a:pt x="210" y="18"/>
                </a:lnTo>
                <a:cubicBezTo>
                  <a:pt x="210" y="8"/>
                  <a:pt x="202" y="0"/>
                  <a:pt x="192" y="0"/>
                </a:cubicBezTo>
                <a:lnTo>
                  <a:pt x="122" y="0"/>
                </a:lnTo>
                <a:cubicBezTo>
                  <a:pt x="113" y="0"/>
                  <a:pt x="105" y="8"/>
                  <a:pt x="105" y="18"/>
                </a:cubicBezTo>
                <a:lnTo>
                  <a:pt x="105" y="105"/>
                </a:lnTo>
                <a:lnTo>
                  <a:pt x="18" y="105"/>
                </a:lnTo>
                <a:cubicBezTo>
                  <a:pt x="8" y="105"/>
                  <a:pt x="0" y="113"/>
                  <a:pt x="0" y="123"/>
                </a:cubicBezTo>
                <a:lnTo>
                  <a:pt x="0" y="193"/>
                </a:lnTo>
                <a:cubicBezTo>
                  <a:pt x="0" y="202"/>
                  <a:pt x="8" y="210"/>
                  <a:pt x="18" y="210"/>
                </a:cubicBezTo>
                <a:lnTo>
                  <a:pt x="105" y="210"/>
                </a:lnTo>
                <a:lnTo>
                  <a:pt x="105" y="297"/>
                </a:lnTo>
                <a:cubicBezTo>
                  <a:pt x="105" y="307"/>
                  <a:pt x="113" y="315"/>
                  <a:pt x="122" y="315"/>
                </a:cubicBezTo>
                <a:lnTo>
                  <a:pt x="192" y="315"/>
                </a:lnTo>
                <a:cubicBezTo>
                  <a:pt x="202" y="315"/>
                  <a:pt x="210" y="307"/>
                  <a:pt x="210" y="297"/>
                </a:cubicBezTo>
                <a:lnTo>
                  <a:pt x="210" y="210"/>
                </a:lnTo>
                <a:lnTo>
                  <a:pt x="297" y="210"/>
                </a:lnTo>
                <a:cubicBezTo>
                  <a:pt x="307" y="210"/>
                  <a:pt x="315" y="202"/>
                  <a:pt x="315" y="193"/>
                </a:cubicBezTo>
                <a:lnTo>
                  <a:pt x="315" y="123"/>
                </a:lnTo>
                <a:lnTo>
                  <a:pt x="315" y="123"/>
                </a:lnTo>
                <a:close/>
              </a:path>
            </a:pathLst>
          </a:custGeom>
          <a:noFill/>
          <a:ln w="19050" cap="rnd">
            <a:solidFill>
              <a:srgbClr val="2F6D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F1BED32D-B5CB-6EBB-BAFD-87B37B403F0B}"/>
              </a:ext>
            </a:extLst>
          </p:cNvPr>
          <p:cNvCxnSpPr>
            <a:cxnSpLocks/>
          </p:cNvCxnSpPr>
          <p:nvPr/>
        </p:nvCxnSpPr>
        <p:spPr>
          <a:xfrm>
            <a:off x="2019139" y="5288566"/>
            <a:ext cx="2882499" cy="0"/>
          </a:xfrm>
          <a:prstGeom prst="line">
            <a:avLst/>
          </a:prstGeom>
          <a:ln w="9525" cap="rnd">
            <a:solidFill>
              <a:srgbClr val="74818C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3A7D90E0-5C63-1A92-721D-C3E28B178B38}"/>
              </a:ext>
            </a:extLst>
          </p:cNvPr>
          <p:cNvGrpSpPr/>
          <p:nvPr/>
        </p:nvGrpSpPr>
        <p:grpSpPr>
          <a:xfrm>
            <a:off x="8723538" y="4680475"/>
            <a:ext cx="984191" cy="944680"/>
            <a:chOff x="6001196" y="560411"/>
            <a:chExt cx="886133" cy="850558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8EF441EE-E594-9974-27C0-7E6BFD1E10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5496" y="1242798"/>
              <a:ext cx="297534" cy="168171"/>
            </a:xfrm>
            <a:custGeom>
              <a:avLst/>
              <a:gdLst>
                <a:gd name="T0" fmla="*/ 200 w 200"/>
                <a:gd name="T1" fmla="*/ 115 h 115"/>
                <a:gd name="T2" fmla="*/ 200 w 200"/>
                <a:gd name="T3" fmla="*/ 115 h 115"/>
                <a:gd name="T4" fmla="*/ 0 w 200"/>
                <a:gd name="T5" fmla="*/ 115 h 115"/>
                <a:gd name="T6" fmla="*/ 20 w 200"/>
                <a:gd name="T7" fmla="*/ 0 h 115"/>
                <a:gd name="T8" fmla="*/ 180 w 200"/>
                <a:gd name="T9" fmla="*/ 0 h 115"/>
                <a:gd name="T10" fmla="*/ 200 w 200"/>
                <a:gd name="T11" fmla="*/ 115 h 115"/>
                <a:gd name="T12" fmla="*/ 200 w 200"/>
                <a:gd name="T13" fmla="*/ 115 h 115"/>
                <a:gd name="T14" fmla="*/ 200 w 200"/>
                <a:gd name="T1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115">
                  <a:moveTo>
                    <a:pt x="200" y="115"/>
                  </a:moveTo>
                  <a:lnTo>
                    <a:pt x="200" y="115"/>
                  </a:lnTo>
                  <a:lnTo>
                    <a:pt x="0" y="115"/>
                  </a:lnTo>
                  <a:lnTo>
                    <a:pt x="20" y="0"/>
                  </a:lnTo>
                  <a:lnTo>
                    <a:pt x="180" y="0"/>
                  </a:lnTo>
                  <a:lnTo>
                    <a:pt x="200" y="115"/>
                  </a:lnTo>
                  <a:lnTo>
                    <a:pt x="200" y="115"/>
                  </a:lnTo>
                  <a:lnTo>
                    <a:pt x="200" y="115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144B890-064F-1502-960E-CC4106AA0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8176" y="1410969"/>
              <a:ext cx="472173" cy="0"/>
            </a:xfrm>
            <a:custGeom>
              <a:avLst/>
              <a:gdLst>
                <a:gd name="T0" fmla="*/ 0 w 320"/>
                <a:gd name="T1" fmla="*/ 0 w 320"/>
                <a:gd name="T2" fmla="*/ 320 w 3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2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DDF10680-29D1-A9E8-22DF-EFD7439F7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1196" y="673603"/>
              <a:ext cx="886133" cy="569195"/>
            </a:xfrm>
            <a:custGeom>
              <a:avLst/>
              <a:gdLst>
                <a:gd name="T0" fmla="*/ 520 w 600"/>
                <a:gd name="T1" fmla="*/ 0 h 384"/>
                <a:gd name="T2" fmla="*/ 520 w 600"/>
                <a:gd name="T3" fmla="*/ 0 h 384"/>
                <a:gd name="T4" fmla="*/ 600 w 600"/>
                <a:gd name="T5" fmla="*/ 77 h 384"/>
                <a:gd name="T6" fmla="*/ 600 w 600"/>
                <a:gd name="T7" fmla="*/ 307 h 384"/>
                <a:gd name="T8" fmla="*/ 520 w 600"/>
                <a:gd name="T9" fmla="*/ 384 h 384"/>
                <a:gd name="T10" fmla="*/ 80 w 600"/>
                <a:gd name="T11" fmla="*/ 384 h 384"/>
                <a:gd name="T12" fmla="*/ 0 w 600"/>
                <a:gd name="T13" fmla="*/ 307 h 384"/>
                <a:gd name="T14" fmla="*/ 0 w 600"/>
                <a:gd name="T15" fmla="*/ 77 h 384"/>
                <a:gd name="T16" fmla="*/ 80 w 600"/>
                <a:gd name="T17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0" h="384">
                  <a:moveTo>
                    <a:pt x="520" y="0"/>
                  </a:moveTo>
                  <a:lnTo>
                    <a:pt x="520" y="0"/>
                  </a:lnTo>
                  <a:cubicBezTo>
                    <a:pt x="564" y="0"/>
                    <a:pt x="600" y="35"/>
                    <a:pt x="600" y="77"/>
                  </a:cubicBezTo>
                  <a:lnTo>
                    <a:pt x="600" y="307"/>
                  </a:lnTo>
                  <a:cubicBezTo>
                    <a:pt x="600" y="350"/>
                    <a:pt x="564" y="384"/>
                    <a:pt x="520" y="384"/>
                  </a:cubicBezTo>
                  <a:lnTo>
                    <a:pt x="80" y="384"/>
                  </a:lnTo>
                  <a:cubicBezTo>
                    <a:pt x="36" y="384"/>
                    <a:pt x="0" y="350"/>
                    <a:pt x="0" y="307"/>
                  </a:cubicBezTo>
                  <a:lnTo>
                    <a:pt x="0" y="77"/>
                  </a:lnTo>
                  <a:cubicBezTo>
                    <a:pt x="0" y="35"/>
                    <a:pt x="36" y="0"/>
                    <a:pt x="80" y="0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21C3CA35-68B0-6F13-724B-91C8F2E48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283" y="673603"/>
              <a:ext cx="206980" cy="342811"/>
            </a:xfrm>
            <a:custGeom>
              <a:avLst/>
              <a:gdLst>
                <a:gd name="T0" fmla="*/ 140 w 140"/>
                <a:gd name="T1" fmla="*/ 77 h 231"/>
                <a:gd name="T2" fmla="*/ 140 w 140"/>
                <a:gd name="T3" fmla="*/ 77 h 231"/>
                <a:gd name="T4" fmla="*/ 0 w 140"/>
                <a:gd name="T5" fmla="*/ 0 h 231"/>
                <a:gd name="T6" fmla="*/ 0 w 140"/>
                <a:gd name="T7" fmla="*/ 154 h 231"/>
                <a:gd name="T8" fmla="*/ 140 w 140"/>
                <a:gd name="T9" fmla="*/ 231 h 231"/>
                <a:gd name="T10" fmla="*/ 140 w 140"/>
                <a:gd name="T11" fmla="*/ 77 h 231"/>
                <a:gd name="T12" fmla="*/ 140 w 140"/>
                <a:gd name="T13" fmla="*/ 77 h 231"/>
                <a:gd name="T14" fmla="*/ 140 w 140"/>
                <a:gd name="T15" fmla="*/ 7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31">
                  <a:moveTo>
                    <a:pt x="140" y="77"/>
                  </a:moveTo>
                  <a:lnTo>
                    <a:pt x="140" y="77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40" y="231"/>
                  </a:lnTo>
                  <a:lnTo>
                    <a:pt x="140" y="77"/>
                  </a:lnTo>
                  <a:lnTo>
                    <a:pt x="140" y="77"/>
                  </a:lnTo>
                  <a:lnTo>
                    <a:pt x="140" y="77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4401AC35-5289-02E2-A3D2-1E4EBEDAE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263" y="673603"/>
              <a:ext cx="206980" cy="342811"/>
            </a:xfrm>
            <a:custGeom>
              <a:avLst/>
              <a:gdLst>
                <a:gd name="T0" fmla="*/ 0 w 140"/>
                <a:gd name="T1" fmla="*/ 77 h 231"/>
                <a:gd name="T2" fmla="*/ 0 w 140"/>
                <a:gd name="T3" fmla="*/ 77 h 231"/>
                <a:gd name="T4" fmla="*/ 140 w 140"/>
                <a:gd name="T5" fmla="*/ 0 h 231"/>
                <a:gd name="T6" fmla="*/ 140 w 140"/>
                <a:gd name="T7" fmla="*/ 154 h 231"/>
                <a:gd name="T8" fmla="*/ 0 w 140"/>
                <a:gd name="T9" fmla="*/ 231 h 231"/>
                <a:gd name="T10" fmla="*/ 0 w 140"/>
                <a:gd name="T11" fmla="*/ 77 h 231"/>
                <a:gd name="T12" fmla="*/ 0 w 140"/>
                <a:gd name="T13" fmla="*/ 77 h 231"/>
                <a:gd name="T14" fmla="*/ 0 w 140"/>
                <a:gd name="T15" fmla="*/ 7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31">
                  <a:moveTo>
                    <a:pt x="0" y="77"/>
                  </a:moveTo>
                  <a:lnTo>
                    <a:pt x="0" y="77"/>
                  </a:lnTo>
                  <a:lnTo>
                    <a:pt x="140" y="0"/>
                  </a:lnTo>
                  <a:lnTo>
                    <a:pt x="140" y="154"/>
                  </a:lnTo>
                  <a:lnTo>
                    <a:pt x="0" y="231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CA26304A-99BA-D3DF-1943-F3DD539D3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283" y="560411"/>
              <a:ext cx="413960" cy="113192"/>
            </a:xfrm>
            <a:custGeom>
              <a:avLst/>
              <a:gdLst>
                <a:gd name="T0" fmla="*/ 280 w 280"/>
                <a:gd name="T1" fmla="*/ 77 h 77"/>
                <a:gd name="T2" fmla="*/ 280 w 280"/>
                <a:gd name="T3" fmla="*/ 77 h 77"/>
                <a:gd name="T4" fmla="*/ 140 w 280"/>
                <a:gd name="T5" fmla="*/ 0 h 77"/>
                <a:gd name="T6" fmla="*/ 0 w 280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0" h="77">
                  <a:moveTo>
                    <a:pt x="280" y="77"/>
                  </a:moveTo>
                  <a:lnTo>
                    <a:pt x="280" y="77"/>
                  </a:lnTo>
                  <a:lnTo>
                    <a:pt x="140" y="0"/>
                  </a:lnTo>
                  <a:lnTo>
                    <a:pt x="0" y="77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21" name="Ovale 20">
            <a:extLst>
              <a:ext uri="{FF2B5EF4-FFF2-40B4-BE49-F238E27FC236}">
                <a16:creationId xmlns:a16="http://schemas.microsoft.com/office/drawing/2014/main" id="{B83781F3-FE14-9BE1-6A58-73CC48465C44}"/>
              </a:ext>
            </a:extLst>
          </p:cNvPr>
          <p:cNvSpPr/>
          <p:nvPr/>
        </p:nvSpPr>
        <p:spPr>
          <a:xfrm>
            <a:off x="8298138" y="4235320"/>
            <a:ext cx="1834990" cy="1834990"/>
          </a:xfrm>
          <a:prstGeom prst="ellipse">
            <a:avLst/>
          </a:prstGeom>
          <a:noFill/>
          <a:ln w="19050" cap="rnd">
            <a:solidFill>
              <a:srgbClr val="2F6D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>
              <a:solidFill>
                <a:schemeClr val="tx1"/>
              </a:solidFill>
            </a:endParaRPr>
          </a:p>
        </p:txBody>
      </p:sp>
      <p:sp>
        <p:nvSpPr>
          <p:cNvPr id="29" name="Segnaposto testo 2">
            <a:extLst>
              <a:ext uri="{FF2B5EF4-FFF2-40B4-BE49-F238E27FC236}">
                <a16:creationId xmlns:a16="http://schemas.microsoft.com/office/drawing/2014/main" id="{039D4CFB-32E2-12F8-2D67-8F867F5DCC03}"/>
              </a:ext>
            </a:extLst>
          </p:cNvPr>
          <p:cNvSpPr txBox="1">
            <a:spLocks/>
          </p:cNvSpPr>
          <p:nvPr/>
        </p:nvSpPr>
        <p:spPr>
          <a:xfrm>
            <a:off x="13383382" y="3138499"/>
            <a:ext cx="3163490" cy="547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sz="2000" b="1" dirty="0">
                <a:solidFill>
                  <a:srgbClr val="2F6DD5"/>
                </a:solidFill>
              </a:rPr>
              <a:t>MEDICO </a:t>
            </a:r>
            <a:br>
              <a:rPr lang="it-IT" sz="2000" b="1" dirty="0">
                <a:solidFill>
                  <a:srgbClr val="2F6DD5"/>
                </a:solidFill>
              </a:rPr>
            </a:br>
            <a:r>
              <a:rPr lang="it-IT" sz="2000" b="1" dirty="0">
                <a:solidFill>
                  <a:srgbClr val="2F6DD5"/>
                </a:solidFill>
              </a:rPr>
              <a:t>STRUTTURA SANITARIA</a:t>
            </a:r>
            <a:endParaRPr lang="it-IT" sz="2000" dirty="0"/>
          </a:p>
        </p:txBody>
      </p:sp>
      <p:grpSp>
        <p:nvGrpSpPr>
          <p:cNvPr id="31" name="Group 4">
            <a:extLst>
              <a:ext uri="{FF2B5EF4-FFF2-40B4-BE49-F238E27FC236}">
                <a16:creationId xmlns:a16="http://schemas.microsoft.com/office/drawing/2014/main" id="{63C60E41-919D-87DD-37B4-1EC7C25F798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689784" y="2262934"/>
            <a:ext cx="286862" cy="618878"/>
            <a:chOff x="773" y="1351"/>
            <a:chExt cx="108" cy="233"/>
          </a:xfrm>
        </p:grpSpPr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FE15BF2B-C2C9-A353-022B-4A428E269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" y="1351"/>
              <a:ext cx="62" cy="62"/>
            </a:xfrm>
            <a:custGeom>
              <a:avLst/>
              <a:gdLst>
                <a:gd name="T0" fmla="*/ 50 w 100"/>
                <a:gd name="T1" fmla="*/ 100 h 100"/>
                <a:gd name="T2" fmla="*/ 50 w 100"/>
                <a:gd name="T3" fmla="*/ 100 h 100"/>
                <a:gd name="T4" fmla="*/ 100 w 100"/>
                <a:gd name="T5" fmla="*/ 50 h 100"/>
                <a:gd name="T6" fmla="*/ 50 w 100"/>
                <a:gd name="T7" fmla="*/ 0 h 100"/>
                <a:gd name="T8" fmla="*/ 0 w 100"/>
                <a:gd name="T9" fmla="*/ 50 h 100"/>
                <a:gd name="T10" fmla="*/ 50 w 100"/>
                <a:gd name="T11" fmla="*/ 100 h 100"/>
                <a:gd name="T12" fmla="*/ 50 w 100"/>
                <a:gd name="T1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0">
                  <a:moveTo>
                    <a:pt x="50" y="100"/>
                  </a:moveTo>
                  <a:lnTo>
                    <a:pt x="50" y="100"/>
                  </a:lnTo>
                  <a:cubicBezTo>
                    <a:pt x="78" y="100"/>
                    <a:pt x="100" y="78"/>
                    <a:pt x="100" y="50"/>
                  </a:cubicBezTo>
                  <a:cubicBezTo>
                    <a:pt x="100" y="22"/>
                    <a:pt x="78" y="0"/>
                    <a:pt x="50" y="0"/>
                  </a:cubicBezTo>
                  <a:cubicBezTo>
                    <a:pt x="23" y="0"/>
                    <a:pt x="0" y="22"/>
                    <a:pt x="0" y="50"/>
                  </a:cubicBezTo>
                  <a:cubicBezTo>
                    <a:pt x="0" y="78"/>
                    <a:pt x="23" y="100"/>
                    <a:pt x="50" y="100"/>
                  </a:cubicBezTo>
                  <a:lnTo>
                    <a:pt x="50" y="100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90D8336-2D80-CA21-7BFB-A2644F159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" y="1429"/>
              <a:ext cx="108" cy="155"/>
            </a:xfrm>
            <a:custGeom>
              <a:avLst/>
              <a:gdLst>
                <a:gd name="T0" fmla="*/ 175 w 175"/>
                <a:gd name="T1" fmla="*/ 88 h 250"/>
                <a:gd name="T2" fmla="*/ 175 w 175"/>
                <a:gd name="T3" fmla="*/ 88 h 250"/>
                <a:gd name="T4" fmla="*/ 87 w 175"/>
                <a:gd name="T5" fmla="*/ 0 h 250"/>
                <a:gd name="T6" fmla="*/ 0 w 175"/>
                <a:gd name="T7" fmla="*/ 88 h 250"/>
                <a:gd name="T8" fmla="*/ 0 w 175"/>
                <a:gd name="T9" fmla="*/ 125 h 250"/>
                <a:gd name="T10" fmla="*/ 37 w 175"/>
                <a:gd name="T11" fmla="*/ 125 h 250"/>
                <a:gd name="T12" fmla="*/ 50 w 175"/>
                <a:gd name="T13" fmla="*/ 250 h 250"/>
                <a:gd name="T14" fmla="*/ 125 w 175"/>
                <a:gd name="T15" fmla="*/ 250 h 250"/>
                <a:gd name="T16" fmla="*/ 137 w 175"/>
                <a:gd name="T17" fmla="*/ 125 h 250"/>
                <a:gd name="T18" fmla="*/ 175 w 175"/>
                <a:gd name="T19" fmla="*/ 125 h 250"/>
                <a:gd name="T20" fmla="*/ 175 w 175"/>
                <a:gd name="T21" fmla="*/ 88 h 250"/>
                <a:gd name="T22" fmla="*/ 175 w 175"/>
                <a:gd name="T23" fmla="*/ 8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5" h="250">
                  <a:moveTo>
                    <a:pt x="175" y="88"/>
                  </a:moveTo>
                  <a:lnTo>
                    <a:pt x="175" y="88"/>
                  </a:lnTo>
                  <a:cubicBezTo>
                    <a:pt x="175" y="39"/>
                    <a:pt x="136" y="0"/>
                    <a:pt x="87" y="0"/>
                  </a:cubicBezTo>
                  <a:cubicBezTo>
                    <a:pt x="39" y="0"/>
                    <a:pt x="0" y="39"/>
                    <a:pt x="0" y="88"/>
                  </a:cubicBezTo>
                  <a:lnTo>
                    <a:pt x="0" y="125"/>
                  </a:lnTo>
                  <a:lnTo>
                    <a:pt x="37" y="125"/>
                  </a:lnTo>
                  <a:lnTo>
                    <a:pt x="50" y="250"/>
                  </a:lnTo>
                  <a:lnTo>
                    <a:pt x="125" y="250"/>
                  </a:lnTo>
                  <a:lnTo>
                    <a:pt x="137" y="125"/>
                  </a:lnTo>
                  <a:lnTo>
                    <a:pt x="175" y="125"/>
                  </a:lnTo>
                  <a:lnTo>
                    <a:pt x="175" y="88"/>
                  </a:lnTo>
                  <a:lnTo>
                    <a:pt x="175" y="88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35" name="Freeform 25">
            <a:extLst>
              <a:ext uri="{FF2B5EF4-FFF2-40B4-BE49-F238E27FC236}">
                <a16:creationId xmlns:a16="http://schemas.microsoft.com/office/drawing/2014/main" id="{5412F597-0877-A497-8676-DDD8B5EDABEB}"/>
              </a:ext>
            </a:extLst>
          </p:cNvPr>
          <p:cNvSpPr>
            <a:spLocks/>
          </p:cNvSpPr>
          <p:nvPr/>
        </p:nvSpPr>
        <p:spPr bwMode="auto">
          <a:xfrm>
            <a:off x="15969710" y="1960055"/>
            <a:ext cx="401589" cy="399714"/>
          </a:xfrm>
          <a:custGeom>
            <a:avLst/>
            <a:gdLst>
              <a:gd name="T0" fmla="*/ 315 w 315"/>
              <a:gd name="T1" fmla="*/ 123 h 315"/>
              <a:gd name="T2" fmla="*/ 315 w 315"/>
              <a:gd name="T3" fmla="*/ 123 h 315"/>
              <a:gd name="T4" fmla="*/ 297 w 315"/>
              <a:gd name="T5" fmla="*/ 105 h 315"/>
              <a:gd name="T6" fmla="*/ 210 w 315"/>
              <a:gd name="T7" fmla="*/ 105 h 315"/>
              <a:gd name="T8" fmla="*/ 210 w 315"/>
              <a:gd name="T9" fmla="*/ 18 h 315"/>
              <a:gd name="T10" fmla="*/ 192 w 315"/>
              <a:gd name="T11" fmla="*/ 0 h 315"/>
              <a:gd name="T12" fmla="*/ 122 w 315"/>
              <a:gd name="T13" fmla="*/ 0 h 315"/>
              <a:gd name="T14" fmla="*/ 105 w 315"/>
              <a:gd name="T15" fmla="*/ 18 h 315"/>
              <a:gd name="T16" fmla="*/ 105 w 315"/>
              <a:gd name="T17" fmla="*/ 105 h 315"/>
              <a:gd name="T18" fmla="*/ 18 w 315"/>
              <a:gd name="T19" fmla="*/ 105 h 315"/>
              <a:gd name="T20" fmla="*/ 0 w 315"/>
              <a:gd name="T21" fmla="*/ 123 h 315"/>
              <a:gd name="T22" fmla="*/ 0 w 315"/>
              <a:gd name="T23" fmla="*/ 193 h 315"/>
              <a:gd name="T24" fmla="*/ 18 w 315"/>
              <a:gd name="T25" fmla="*/ 210 h 315"/>
              <a:gd name="T26" fmla="*/ 105 w 315"/>
              <a:gd name="T27" fmla="*/ 210 h 315"/>
              <a:gd name="T28" fmla="*/ 105 w 315"/>
              <a:gd name="T29" fmla="*/ 297 h 315"/>
              <a:gd name="T30" fmla="*/ 122 w 315"/>
              <a:gd name="T31" fmla="*/ 315 h 315"/>
              <a:gd name="T32" fmla="*/ 192 w 315"/>
              <a:gd name="T33" fmla="*/ 315 h 315"/>
              <a:gd name="T34" fmla="*/ 210 w 315"/>
              <a:gd name="T35" fmla="*/ 297 h 315"/>
              <a:gd name="T36" fmla="*/ 210 w 315"/>
              <a:gd name="T37" fmla="*/ 210 h 315"/>
              <a:gd name="T38" fmla="*/ 297 w 315"/>
              <a:gd name="T39" fmla="*/ 210 h 315"/>
              <a:gd name="T40" fmla="*/ 315 w 315"/>
              <a:gd name="T41" fmla="*/ 193 h 315"/>
              <a:gd name="T42" fmla="*/ 315 w 315"/>
              <a:gd name="T43" fmla="*/ 123 h 315"/>
              <a:gd name="T44" fmla="*/ 315 w 315"/>
              <a:gd name="T45" fmla="*/ 123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15" h="315">
                <a:moveTo>
                  <a:pt x="315" y="123"/>
                </a:moveTo>
                <a:lnTo>
                  <a:pt x="315" y="123"/>
                </a:lnTo>
                <a:cubicBezTo>
                  <a:pt x="315" y="113"/>
                  <a:pt x="307" y="105"/>
                  <a:pt x="297" y="105"/>
                </a:cubicBezTo>
                <a:lnTo>
                  <a:pt x="210" y="105"/>
                </a:lnTo>
                <a:lnTo>
                  <a:pt x="210" y="18"/>
                </a:lnTo>
                <a:cubicBezTo>
                  <a:pt x="210" y="8"/>
                  <a:pt x="202" y="0"/>
                  <a:pt x="192" y="0"/>
                </a:cubicBezTo>
                <a:lnTo>
                  <a:pt x="122" y="0"/>
                </a:lnTo>
                <a:cubicBezTo>
                  <a:pt x="113" y="0"/>
                  <a:pt x="105" y="8"/>
                  <a:pt x="105" y="18"/>
                </a:cubicBezTo>
                <a:lnTo>
                  <a:pt x="105" y="105"/>
                </a:lnTo>
                <a:lnTo>
                  <a:pt x="18" y="105"/>
                </a:lnTo>
                <a:cubicBezTo>
                  <a:pt x="8" y="105"/>
                  <a:pt x="0" y="113"/>
                  <a:pt x="0" y="123"/>
                </a:cubicBezTo>
                <a:lnTo>
                  <a:pt x="0" y="193"/>
                </a:lnTo>
                <a:cubicBezTo>
                  <a:pt x="0" y="202"/>
                  <a:pt x="8" y="210"/>
                  <a:pt x="18" y="210"/>
                </a:cubicBezTo>
                <a:lnTo>
                  <a:pt x="105" y="210"/>
                </a:lnTo>
                <a:lnTo>
                  <a:pt x="105" y="297"/>
                </a:lnTo>
                <a:cubicBezTo>
                  <a:pt x="105" y="307"/>
                  <a:pt x="113" y="315"/>
                  <a:pt x="122" y="315"/>
                </a:cubicBezTo>
                <a:lnTo>
                  <a:pt x="192" y="315"/>
                </a:lnTo>
                <a:cubicBezTo>
                  <a:pt x="202" y="315"/>
                  <a:pt x="210" y="307"/>
                  <a:pt x="210" y="297"/>
                </a:cubicBezTo>
                <a:lnTo>
                  <a:pt x="210" y="210"/>
                </a:lnTo>
                <a:lnTo>
                  <a:pt x="297" y="210"/>
                </a:lnTo>
                <a:cubicBezTo>
                  <a:pt x="307" y="210"/>
                  <a:pt x="315" y="202"/>
                  <a:pt x="315" y="193"/>
                </a:cubicBezTo>
                <a:lnTo>
                  <a:pt x="315" y="123"/>
                </a:lnTo>
                <a:lnTo>
                  <a:pt x="315" y="123"/>
                </a:lnTo>
                <a:close/>
              </a:path>
            </a:pathLst>
          </a:custGeom>
          <a:noFill/>
          <a:ln w="19050" cap="rnd">
            <a:solidFill>
              <a:srgbClr val="2F6D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pSp>
        <p:nvGrpSpPr>
          <p:cNvPr id="37" name="Group 19">
            <a:extLst>
              <a:ext uri="{FF2B5EF4-FFF2-40B4-BE49-F238E27FC236}">
                <a16:creationId xmlns:a16="http://schemas.microsoft.com/office/drawing/2014/main" id="{0BD4FA73-9E92-3ADB-28AE-05FACF86D2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90524" y="1953906"/>
            <a:ext cx="425125" cy="416734"/>
            <a:chOff x="617" y="380"/>
            <a:chExt cx="152" cy="149"/>
          </a:xfrm>
        </p:grpSpPr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51FC9C84-C953-730A-2ACA-1E5D2EBE1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" y="383"/>
              <a:ext cx="143" cy="146"/>
            </a:xfrm>
            <a:custGeom>
              <a:avLst/>
              <a:gdLst>
                <a:gd name="T0" fmla="*/ 305 w 308"/>
                <a:gd name="T1" fmla="*/ 109 h 308"/>
                <a:gd name="T2" fmla="*/ 305 w 308"/>
                <a:gd name="T3" fmla="*/ 109 h 308"/>
                <a:gd name="T4" fmla="*/ 297 w 308"/>
                <a:gd name="T5" fmla="*/ 122 h 308"/>
                <a:gd name="T6" fmla="*/ 283 w 308"/>
                <a:gd name="T7" fmla="*/ 135 h 308"/>
                <a:gd name="T8" fmla="*/ 274 w 308"/>
                <a:gd name="T9" fmla="*/ 154 h 308"/>
                <a:gd name="T10" fmla="*/ 283 w 308"/>
                <a:gd name="T11" fmla="*/ 174 h 308"/>
                <a:gd name="T12" fmla="*/ 297 w 308"/>
                <a:gd name="T13" fmla="*/ 187 h 308"/>
                <a:gd name="T14" fmla="*/ 304 w 308"/>
                <a:gd name="T15" fmla="*/ 216 h 308"/>
                <a:gd name="T16" fmla="*/ 278 w 308"/>
                <a:gd name="T17" fmla="*/ 233 h 308"/>
                <a:gd name="T18" fmla="*/ 259 w 308"/>
                <a:gd name="T19" fmla="*/ 232 h 308"/>
                <a:gd name="T20" fmla="*/ 239 w 308"/>
                <a:gd name="T21" fmla="*/ 239 h 308"/>
                <a:gd name="T22" fmla="*/ 231 w 308"/>
                <a:gd name="T23" fmla="*/ 259 h 308"/>
                <a:gd name="T24" fmla="*/ 232 w 308"/>
                <a:gd name="T25" fmla="*/ 278 h 308"/>
                <a:gd name="T26" fmla="*/ 216 w 308"/>
                <a:gd name="T27" fmla="*/ 304 h 308"/>
                <a:gd name="T28" fmla="*/ 186 w 308"/>
                <a:gd name="T29" fmla="*/ 297 h 308"/>
                <a:gd name="T30" fmla="*/ 174 w 308"/>
                <a:gd name="T31" fmla="*/ 283 h 308"/>
                <a:gd name="T32" fmla="*/ 154 w 308"/>
                <a:gd name="T33" fmla="*/ 275 h 308"/>
                <a:gd name="T34" fmla="*/ 134 w 308"/>
                <a:gd name="T35" fmla="*/ 283 h 308"/>
                <a:gd name="T36" fmla="*/ 122 w 308"/>
                <a:gd name="T37" fmla="*/ 297 h 308"/>
                <a:gd name="T38" fmla="*/ 92 w 308"/>
                <a:gd name="T39" fmla="*/ 304 h 308"/>
                <a:gd name="T40" fmla="*/ 76 w 308"/>
                <a:gd name="T41" fmla="*/ 278 h 308"/>
                <a:gd name="T42" fmla="*/ 77 w 308"/>
                <a:gd name="T43" fmla="*/ 259 h 308"/>
                <a:gd name="T44" fmla="*/ 69 w 308"/>
                <a:gd name="T45" fmla="*/ 239 h 308"/>
                <a:gd name="T46" fmla="*/ 49 w 308"/>
                <a:gd name="T47" fmla="*/ 232 h 308"/>
                <a:gd name="T48" fmla="*/ 30 w 308"/>
                <a:gd name="T49" fmla="*/ 233 h 308"/>
                <a:gd name="T50" fmla="*/ 4 w 308"/>
                <a:gd name="T51" fmla="*/ 216 h 308"/>
                <a:gd name="T52" fmla="*/ 11 w 308"/>
                <a:gd name="T53" fmla="*/ 187 h 308"/>
                <a:gd name="T54" fmla="*/ 25 w 308"/>
                <a:gd name="T55" fmla="*/ 174 h 308"/>
                <a:gd name="T56" fmla="*/ 34 w 308"/>
                <a:gd name="T57" fmla="*/ 154 h 308"/>
                <a:gd name="T58" fmla="*/ 25 w 308"/>
                <a:gd name="T59" fmla="*/ 135 h 308"/>
                <a:gd name="T60" fmla="*/ 11 w 308"/>
                <a:gd name="T61" fmla="*/ 122 h 308"/>
                <a:gd name="T62" fmla="*/ 4 w 308"/>
                <a:gd name="T63" fmla="*/ 92 h 308"/>
                <a:gd name="T64" fmla="*/ 30 w 308"/>
                <a:gd name="T65" fmla="*/ 76 h 308"/>
                <a:gd name="T66" fmla="*/ 49 w 308"/>
                <a:gd name="T67" fmla="*/ 77 h 308"/>
                <a:gd name="T68" fmla="*/ 69 w 308"/>
                <a:gd name="T69" fmla="*/ 69 h 308"/>
                <a:gd name="T70" fmla="*/ 77 w 308"/>
                <a:gd name="T71" fmla="*/ 49 h 308"/>
                <a:gd name="T72" fmla="*/ 76 w 308"/>
                <a:gd name="T73" fmla="*/ 30 h 308"/>
                <a:gd name="T74" fmla="*/ 92 w 308"/>
                <a:gd name="T75" fmla="*/ 5 h 308"/>
                <a:gd name="T76" fmla="*/ 122 w 308"/>
                <a:gd name="T77" fmla="*/ 11 h 308"/>
                <a:gd name="T78" fmla="*/ 134 w 308"/>
                <a:gd name="T79" fmla="*/ 25 h 308"/>
                <a:gd name="T80" fmla="*/ 154 w 308"/>
                <a:gd name="T81" fmla="*/ 34 h 308"/>
                <a:gd name="T82" fmla="*/ 174 w 308"/>
                <a:gd name="T83" fmla="*/ 25 h 308"/>
                <a:gd name="T84" fmla="*/ 186 w 308"/>
                <a:gd name="T85" fmla="*/ 11 h 308"/>
                <a:gd name="T86" fmla="*/ 216 w 308"/>
                <a:gd name="T87" fmla="*/ 5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8" h="308">
                  <a:moveTo>
                    <a:pt x="305" y="109"/>
                  </a:moveTo>
                  <a:lnTo>
                    <a:pt x="305" y="109"/>
                  </a:lnTo>
                  <a:cubicBezTo>
                    <a:pt x="303" y="114"/>
                    <a:pt x="301" y="119"/>
                    <a:pt x="297" y="122"/>
                  </a:cubicBezTo>
                  <a:lnTo>
                    <a:pt x="283" y="135"/>
                  </a:lnTo>
                  <a:cubicBezTo>
                    <a:pt x="277" y="140"/>
                    <a:pt x="274" y="147"/>
                    <a:pt x="274" y="154"/>
                  </a:cubicBezTo>
                  <a:cubicBezTo>
                    <a:pt x="274" y="162"/>
                    <a:pt x="277" y="169"/>
                    <a:pt x="283" y="174"/>
                  </a:cubicBezTo>
                  <a:lnTo>
                    <a:pt x="297" y="187"/>
                  </a:lnTo>
                  <a:cubicBezTo>
                    <a:pt x="305" y="194"/>
                    <a:pt x="308" y="206"/>
                    <a:pt x="304" y="216"/>
                  </a:cubicBezTo>
                  <a:cubicBezTo>
                    <a:pt x="299" y="227"/>
                    <a:pt x="289" y="233"/>
                    <a:pt x="278" y="233"/>
                  </a:cubicBezTo>
                  <a:lnTo>
                    <a:pt x="259" y="232"/>
                  </a:lnTo>
                  <a:cubicBezTo>
                    <a:pt x="252" y="231"/>
                    <a:pt x="244" y="234"/>
                    <a:pt x="239" y="239"/>
                  </a:cubicBezTo>
                  <a:cubicBezTo>
                    <a:pt x="234" y="245"/>
                    <a:pt x="231" y="252"/>
                    <a:pt x="231" y="259"/>
                  </a:cubicBezTo>
                  <a:lnTo>
                    <a:pt x="232" y="278"/>
                  </a:lnTo>
                  <a:cubicBezTo>
                    <a:pt x="233" y="289"/>
                    <a:pt x="226" y="300"/>
                    <a:pt x="216" y="304"/>
                  </a:cubicBezTo>
                  <a:cubicBezTo>
                    <a:pt x="206" y="308"/>
                    <a:pt x="194" y="306"/>
                    <a:pt x="186" y="297"/>
                  </a:cubicBezTo>
                  <a:lnTo>
                    <a:pt x="174" y="283"/>
                  </a:lnTo>
                  <a:cubicBezTo>
                    <a:pt x="169" y="278"/>
                    <a:pt x="161" y="275"/>
                    <a:pt x="154" y="275"/>
                  </a:cubicBezTo>
                  <a:cubicBezTo>
                    <a:pt x="146" y="275"/>
                    <a:pt x="139" y="278"/>
                    <a:pt x="134" y="283"/>
                  </a:cubicBezTo>
                  <a:lnTo>
                    <a:pt x="122" y="297"/>
                  </a:lnTo>
                  <a:cubicBezTo>
                    <a:pt x="114" y="306"/>
                    <a:pt x="102" y="308"/>
                    <a:pt x="92" y="304"/>
                  </a:cubicBezTo>
                  <a:cubicBezTo>
                    <a:pt x="82" y="300"/>
                    <a:pt x="75" y="289"/>
                    <a:pt x="76" y="278"/>
                  </a:cubicBezTo>
                  <a:lnTo>
                    <a:pt x="77" y="259"/>
                  </a:lnTo>
                  <a:cubicBezTo>
                    <a:pt x="77" y="252"/>
                    <a:pt x="74" y="245"/>
                    <a:pt x="69" y="239"/>
                  </a:cubicBezTo>
                  <a:cubicBezTo>
                    <a:pt x="64" y="234"/>
                    <a:pt x="56" y="231"/>
                    <a:pt x="49" y="232"/>
                  </a:cubicBezTo>
                  <a:lnTo>
                    <a:pt x="30" y="233"/>
                  </a:lnTo>
                  <a:cubicBezTo>
                    <a:pt x="19" y="233"/>
                    <a:pt x="9" y="227"/>
                    <a:pt x="4" y="216"/>
                  </a:cubicBezTo>
                  <a:cubicBezTo>
                    <a:pt x="0" y="206"/>
                    <a:pt x="3" y="194"/>
                    <a:pt x="11" y="187"/>
                  </a:cubicBezTo>
                  <a:lnTo>
                    <a:pt x="25" y="174"/>
                  </a:lnTo>
                  <a:cubicBezTo>
                    <a:pt x="31" y="169"/>
                    <a:pt x="34" y="162"/>
                    <a:pt x="34" y="154"/>
                  </a:cubicBezTo>
                  <a:cubicBezTo>
                    <a:pt x="34" y="147"/>
                    <a:pt x="31" y="140"/>
                    <a:pt x="25" y="135"/>
                  </a:cubicBezTo>
                  <a:lnTo>
                    <a:pt x="11" y="122"/>
                  </a:lnTo>
                  <a:cubicBezTo>
                    <a:pt x="3" y="115"/>
                    <a:pt x="0" y="103"/>
                    <a:pt x="4" y="92"/>
                  </a:cubicBezTo>
                  <a:cubicBezTo>
                    <a:pt x="9" y="82"/>
                    <a:pt x="19" y="76"/>
                    <a:pt x="30" y="76"/>
                  </a:cubicBezTo>
                  <a:lnTo>
                    <a:pt x="49" y="77"/>
                  </a:lnTo>
                  <a:cubicBezTo>
                    <a:pt x="56" y="78"/>
                    <a:pt x="64" y="75"/>
                    <a:pt x="69" y="69"/>
                  </a:cubicBezTo>
                  <a:cubicBezTo>
                    <a:pt x="74" y="64"/>
                    <a:pt x="77" y="57"/>
                    <a:pt x="77" y="49"/>
                  </a:cubicBezTo>
                  <a:lnTo>
                    <a:pt x="76" y="30"/>
                  </a:lnTo>
                  <a:cubicBezTo>
                    <a:pt x="75" y="19"/>
                    <a:pt x="82" y="9"/>
                    <a:pt x="92" y="5"/>
                  </a:cubicBezTo>
                  <a:cubicBezTo>
                    <a:pt x="102" y="0"/>
                    <a:pt x="114" y="3"/>
                    <a:pt x="122" y="11"/>
                  </a:cubicBezTo>
                  <a:lnTo>
                    <a:pt x="134" y="25"/>
                  </a:lnTo>
                  <a:cubicBezTo>
                    <a:pt x="139" y="31"/>
                    <a:pt x="146" y="34"/>
                    <a:pt x="154" y="34"/>
                  </a:cubicBezTo>
                  <a:cubicBezTo>
                    <a:pt x="161" y="34"/>
                    <a:pt x="169" y="31"/>
                    <a:pt x="174" y="25"/>
                  </a:cubicBezTo>
                  <a:lnTo>
                    <a:pt x="186" y="11"/>
                  </a:lnTo>
                  <a:cubicBezTo>
                    <a:pt x="194" y="3"/>
                    <a:pt x="206" y="0"/>
                    <a:pt x="216" y="5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AF1EAB09-4091-F166-7B4A-7E510357E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80"/>
              <a:ext cx="105" cy="91"/>
            </a:xfrm>
            <a:custGeom>
              <a:avLst/>
              <a:gdLst>
                <a:gd name="T0" fmla="*/ 0 w 226"/>
                <a:gd name="T1" fmla="*/ 135 h 192"/>
                <a:gd name="T2" fmla="*/ 0 w 226"/>
                <a:gd name="T3" fmla="*/ 135 h 192"/>
                <a:gd name="T4" fmla="*/ 37 w 226"/>
                <a:gd name="T5" fmla="*/ 183 h 192"/>
                <a:gd name="T6" fmla="*/ 53 w 226"/>
                <a:gd name="T7" fmla="*/ 192 h 192"/>
                <a:gd name="T8" fmla="*/ 70 w 226"/>
                <a:gd name="T9" fmla="*/ 184 h 192"/>
                <a:gd name="T10" fmla="*/ 226 w 226"/>
                <a:gd name="T1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92">
                  <a:moveTo>
                    <a:pt x="0" y="135"/>
                  </a:moveTo>
                  <a:lnTo>
                    <a:pt x="0" y="135"/>
                  </a:lnTo>
                  <a:lnTo>
                    <a:pt x="37" y="183"/>
                  </a:lnTo>
                  <a:cubicBezTo>
                    <a:pt x="41" y="188"/>
                    <a:pt x="47" y="191"/>
                    <a:pt x="53" y="192"/>
                  </a:cubicBezTo>
                  <a:cubicBezTo>
                    <a:pt x="60" y="192"/>
                    <a:pt x="66" y="189"/>
                    <a:pt x="70" y="184"/>
                  </a:cubicBezTo>
                  <a:lnTo>
                    <a:pt x="226" y="0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B7D54676-879B-4EDC-39B4-8705FFC9EB93}"/>
              </a:ext>
            </a:extLst>
          </p:cNvPr>
          <p:cNvCxnSpPr>
            <a:cxnSpLocks/>
          </p:cNvCxnSpPr>
          <p:nvPr/>
        </p:nvCxnSpPr>
        <p:spPr>
          <a:xfrm>
            <a:off x="7610528" y="4658420"/>
            <a:ext cx="527125" cy="349736"/>
          </a:xfrm>
          <a:prstGeom prst="line">
            <a:avLst/>
          </a:prstGeom>
          <a:ln w="28575" cap="rnd">
            <a:solidFill>
              <a:srgbClr val="2F6DD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Segnaposto testo 2">
            <a:extLst>
              <a:ext uri="{FF2B5EF4-FFF2-40B4-BE49-F238E27FC236}">
                <a16:creationId xmlns:a16="http://schemas.microsoft.com/office/drawing/2014/main" id="{BE4DE06D-E104-EA33-2F1C-37A5FF884F00}"/>
              </a:ext>
            </a:extLst>
          </p:cNvPr>
          <p:cNvSpPr txBox="1">
            <a:spLocks/>
          </p:cNvSpPr>
          <p:nvPr/>
        </p:nvSpPr>
        <p:spPr>
          <a:xfrm>
            <a:off x="10557175" y="3177278"/>
            <a:ext cx="1800000" cy="14849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it-IT" sz="1800" b="1" dirty="0">
              <a:solidFill>
                <a:srgbClr val="2F6DD5"/>
              </a:solidFill>
            </a:endParaRPr>
          </a:p>
        </p:txBody>
      </p:sp>
      <p:sp>
        <p:nvSpPr>
          <p:cNvPr id="60" name="Segnaposto testo 2">
            <a:extLst>
              <a:ext uri="{FF2B5EF4-FFF2-40B4-BE49-F238E27FC236}">
                <a16:creationId xmlns:a16="http://schemas.microsoft.com/office/drawing/2014/main" id="{E4010A17-E12F-D34E-8942-AB3DFD0605DB}"/>
              </a:ext>
            </a:extLst>
          </p:cNvPr>
          <p:cNvSpPr txBox="1">
            <a:spLocks/>
          </p:cNvSpPr>
          <p:nvPr/>
        </p:nvSpPr>
        <p:spPr>
          <a:xfrm flipH="1">
            <a:off x="6096885" y="3177278"/>
            <a:ext cx="1800000" cy="1439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800" b="1" dirty="0">
              <a:solidFill>
                <a:srgbClr val="2F6DD5"/>
              </a:solidFill>
            </a:endParaRPr>
          </a:p>
        </p:txBody>
      </p:sp>
      <p:cxnSp>
        <p:nvCxnSpPr>
          <p:cNvPr id="68" name="Connettore diritto 67">
            <a:extLst>
              <a:ext uri="{FF2B5EF4-FFF2-40B4-BE49-F238E27FC236}">
                <a16:creationId xmlns:a16="http://schemas.microsoft.com/office/drawing/2014/main" id="{6E5B2178-CF01-DBC5-8A9A-37F6794704E9}"/>
              </a:ext>
            </a:extLst>
          </p:cNvPr>
          <p:cNvCxnSpPr>
            <a:cxnSpLocks/>
          </p:cNvCxnSpPr>
          <p:nvPr/>
        </p:nvCxnSpPr>
        <p:spPr>
          <a:xfrm>
            <a:off x="5912704" y="4658420"/>
            <a:ext cx="1697824" cy="0"/>
          </a:xfrm>
          <a:prstGeom prst="line">
            <a:avLst/>
          </a:prstGeom>
          <a:ln w="28575" cap="rnd">
            <a:solidFill>
              <a:srgbClr val="2F6DD5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diritto 69">
            <a:extLst>
              <a:ext uri="{FF2B5EF4-FFF2-40B4-BE49-F238E27FC236}">
                <a16:creationId xmlns:a16="http://schemas.microsoft.com/office/drawing/2014/main" id="{0A6DD4E3-D642-01C3-828A-CE176DB16AA8}"/>
              </a:ext>
            </a:extLst>
          </p:cNvPr>
          <p:cNvCxnSpPr>
            <a:cxnSpLocks/>
          </p:cNvCxnSpPr>
          <p:nvPr/>
        </p:nvCxnSpPr>
        <p:spPr>
          <a:xfrm>
            <a:off x="5912704" y="3044142"/>
            <a:ext cx="0" cy="1614278"/>
          </a:xfrm>
          <a:prstGeom prst="line">
            <a:avLst/>
          </a:prstGeom>
          <a:ln w="28575" cap="rnd">
            <a:solidFill>
              <a:srgbClr val="2F6DD5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diritto 77">
            <a:extLst>
              <a:ext uri="{FF2B5EF4-FFF2-40B4-BE49-F238E27FC236}">
                <a16:creationId xmlns:a16="http://schemas.microsoft.com/office/drawing/2014/main" id="{2DBF53A6-9A1B-F2BD-9772-009611326CF5}"/>
              </a:ext>
            </a:extLst>
          </p:cNvPr>
          <p:cNvCxnSpPr>
            <a:cxnSpLocks/>
          </p:cNvCxnSpPr>
          <p:nvPr/>
        </p:nvCxnSpPr>
        <p:spPr>
          <a:xfrm flipH="1">
            <a:off x="12518562" y="3035556"/>
            <a:ext cx="4011128" cy="0"/>
          </a:xfrm>
          <a:prstGeom prst="line">
            <a:avLst/>
          </a:prstGeom>
          <a:ln w="28575" cap="rnd">
            <a:solidFill>
              <a:srgbClr val="2F6DD5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diritto 78">
            <a:extLst>
              <a:ext uri="{FF2B5EF4-FFF2-40B4-BE49-F238E27FC236}">
                <a16:creationId xmlns:a16="http://schemas.microsoft.com/office/drawing/2014/main" id="{06F77071-8849-A537-FBDB-4F2DA61C8EB9}"/>
              </a:ext>
            </a:extLst>
          </p:cNvPr>
          <p:cNvCxnSpPr>
            <a:cxnSpLocks/>
          </p:cNvCxnSpPr>
          <p:nvPr/>
        </p:nvCxnSpPr>
        <p:spPr>
          <a:xfrm flipH="1">
            <a:off x="10293613" y="4659676"/>
            <a:ext cx="527125" cy="349736"/>
          </a:xfrm>
          <a:prstGeom prst="line">
            <a:avLst/>
          </a:prstGeom>
          <a:ln w="28575" cap="rnd">
            <a:solidFill>
              <a:srgbClr val="2F6DD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diritto 80">
            <a:extLst>
              <a:ext uri="{FF2B5EF4-FFF2-40B4-BE49-F238E27FC236}">
                <a16:creationId xmlns:a16="http://schemas.microsoft.com/office/drawing/2014/main" id="{9D9AE139-B807-C4BC-134C-570D2CCFEF35}"/>
              </a:ext>
            </a:extLst>
          </p:cNvPr>
          <p:cNvCxnSpPr>
            <a:cxnSpLocks/>
          </p:cNvCxnSpPr>
          <p:nvPr/>
        </p:nvCxnSpPr>
        <p:spPr>
          <a:xfrm flipH="1">
            <a:off x="10820738" y="4659676"/>
            <a:ext cx="1697824" cy="0"/>
          </a:xfrm>
          <a:prstGeom prst="line">
            <a:avLst/>
          </a:prstGeom>
          <a:ln w="28575" cap="rnd">
            <a:solidFill>
              <a:srgbClr val="2F6DD5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diritto 81">
            <a:extLst>
              <a:ext uri="{FF2B5EF4-FFF2-40B4-BE49-F238E27FC236}">
                <a16:creationId xmlns:a16="http://schemas.microsoft.com/office/drawing/2014/main" id="{A0FE9438-8A54-584F-EA11-2C97992EBDEB}"/>
              </a:ext>
            </a:extLst>
          </p:cNvPr>
          <p:cNvCxnSpPr>
            <a:cxnSpLocks/>
          </p:cNvCxnSpPr>
          <p:nvPr/>
        </p:nvCxnSpPr>
        <p:spPr>
          <a:xfrm>
            <a:off x="12518562" y="3045398"/>
            <a:ext cx="0" cy="1613022"/>
          </a:xfrm>
          <a:prstGeom prst="line">
            <a:avLst/>
          </a:prstGeom>
          <a:ln w="28575" cap="rnd">
            <a:solidFill>
              <a:srgbClr val="2F6DD5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Segnaposto numero diapositiva 2">
            <a:extLst>
              <a:ext uri="{FF2B5EF4-FFF2-40B4-BE49-F238E27FC236}">
                <a16:creationId xmlns:a16="http://schemas.microsoft.com/office/drawing/2014/main" id="{489A9318-FCBE-F28B-580F-7840AB335E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6</a:t>
            </a:fld>
            <a:endParaRPr lang="en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6EE9AFF-F612-42DA-B630-CFD48F0129B5}"/>
              </a:ext>
            </a:extLst>
          </p:cNvPr>
          <p:cNvSpPr txBox="1"/>
          <p:nvPr/>
        </p:nvSpPr>
        <p:spPr>
          <a:xfrm>
            <a:off x="1901576" y="6231255"/>
            <a:ext cx="157183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Il medico accede sempre ad una singola procedura (quella in linea dal 2010), che lo instrada e guida in modo automatico  in base ai dati di residenza/domicilio del paziente</a:t>
            </a:r>
          </a:p>
          <a:p>
            <a:endParaRPr lang="it-IT" sz="2400" dirty="0"/>
          </a:p>
          <a:p>
            <a:r>
              <a:rPr lang="it-IT" sz="2400" dirty="0"/>
              <a:t>I medici </a:t>
            </a:r>
            <a:r>
              <a:rPr lang="it-IT" sz="2400" b="1" u="sng" dirty="0"/>
              <a:t>dell’intero territorio italiano </a:t>
            </a:r>
            <a:r>
              <a:rPr lang="it-IT" sz="2400" dirty="0"/>
              <a:t>potranno acquisire un certificato introduttivo  sulla nuova procedura, in quanto è la residenza / domicilio del paziente in una delle 9 province che determina la sperimentazione.</a:t>
            </a:r>
          </a:p>
          <a:p>
            <a:endParaRPr lang="it-IT" sz="2400" dirty="0"/>
          </a:p>
          <a:p>
            <a:r>
              <a:rPr lang="it-IT" sz="2400" dirty="0"/>
              <a:t>Il modulo di abilitazione per eventuali nuovi medici rimane invariato (AP110)</a:t>
            </a:r>
          </a:p>
        </p:txBody>
      </p:sp>
      <p:sp>
        <p:nvSpPr>
          <p:cNvPr id="8" name="Segnaposto testo 2">
            <a:extLst>
              <a:ext uri="{FF2B5EF4-FFF2-40B4-BE49-F238E27FC236}">
                <a16:creationId xmlns:a16="http://schemas.microsoft.com/office/drawing/2014/main" id="{F2ABB0C3-AFE9-F644-1B89-8C9FBB9566E6}"/>
              </a:ext>
            </a:extLst>
          </p:cNvPr>
          <p:cNvSpPr txBox="1">
            <a:spLocks/>
          </p:cNvSpPr>
          <p:nvPr/>
        </p:nvSpPr>
        <p:spPr>
          <a:xfrm>
            <a:off x="12759330" y="3958271"/>
            <a:ext cx="3096165" cy="148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b="1" dirty="0"/>
              <a:t>Accede automaticamente </a:t>
            </a:r>
            <a:br>
              <a:rPr lang="it-IT" sz="1800" b="1" dirty="0"/>
            </a:br>
            <a:r>
              <a:rPr lang="it-IT" sz="1800" b="1" dirty="0"/>
              <a:t>al nuovo sistema se già profilato come medico certificatore</a:t>
            </a:r>
            <a:r>
              <a:rPr lang="it-IT" sz="1800" dirty="0"/>
              <a:t>. </a:t>
            </a:r>
          </a:p>
          <a:p>
            <a:br>
              <a:rPr lang="it-IT" sz="1800" dirty="0"/>
            </a:br>
            <a:r>
              <a:rPr lang="it-IT" sz="1800" dirty="0"/>
              <a:t>Deve indicare la struttura di appartenenza</a:t>
            </a:r>
          </a:p>
        </p:txBody>
      </p:sp>
    </p:spTree>
    <p:extLst>
      <p:ext uri="{BB962C8B-B14F-4D97-AF65-F5344CB8AC3E}">
        <p14:creationId xmlns:p14="http://schemas.microsoft.com/office/powerpoint/2010/main" val="1721196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72B15A38-5D46-1844-8E46-ABA6F82B5604}"/>
              </a:ext>
            </a:extLst>
          </p:cNvPr>
          <p:cNvSpPr/>
          <p:nvPr/>
        </p:nvSpPr>
        <p:spPr>
          <a:xfrm>
            <a:off x="0" y="810003"/>
            <a:ext cx="3960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z="2000" b="1" dirty="0" err="1">
                <a:solidFill>
                  <a:schemeClr val="bg1"/>
                </a:solidFill>
              </a:rPr>
              <a:t>Compila</a:t>
            </a:r>
            <a:r>
              <a:rPr lang="en-GB" sz="2000" b="1" dirty="0">
                <a:solidFill>
                  <a:schemeClr val="bg1"/>
                </a:solidFill>
              </a:rPr>
              <a:t> e </a:t>
            </a:r>
            <a:r>
              <a:rPr lang="en-GB" sz="2000" b="1" dirty="0" err="1">
                <a:solidFill>
                  <a:schemeClr val="bg1"/>
                </a:solidFill>
              </a:rPr>
              <a:t>invio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certificato</a:t>
            </a:r>
            <a:endParaRPr lang="en-IT" sz="2000" dirty="0">
              <a:solidFill>
                <a:schemeClr val="bg1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D77C45E-9776-9549-799F-A3268A6E57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6387"/>
          <a:stretch/>
        </p:blipFill>
        <p:spPr>
          <a:xfrm>
            <a:off x="556847" y="1708160"/>
            <a:ext cx="16585809" cy="1111240"/>
          </a:xfrm>
          <a:prstGeom prst="rect">
            <a:avLst/>
          </a:prstGeom>
          <a:effectLst/>
        </p:spPr>
      </p:pic>
      <p:sp>
        <p:nvSpPr>
          <p:cNvPr id="6" name="Segnaposto numero diapositiva 2">
            <a:extLst>
              <a:ext uri="{FF2B5EF4-FFF2-40B4-BE49-F238E27FC236}">
                <a16:creationId xmlns:a16="http://schemas.microsoft.com/office/drawing/2014/main" id="{DF47067A-B453-9A2A-28CE-FBC2BAB169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7</a:t>
            </a:fld>
            <a:endParaRPr lang="en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10D6A4A-8382-EAC2-FD49-CF93368CFF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954" t="14547" r="26081" b="31703"/>
          <a:stretch/>
        </p:blipFill>
        <p:spPr>
          <a:xfrm>
            <a:off x="2554964" y="2971668"/>
            <a:ext cx="12633961" cy="6968428"/>
          </a:xfrm>
          <a:prstGeom prst="rect">
            <a:avLst/>
          </a:prstGeom>
          <a:effectLst/>
        </p:spPr>
      </p:pic>
      <p:sp>
        <p:nvSpPr>
          <p:cNvPr id="3" name="Freccia a destra 2">
            <a:extLst>
              <a:ext uri="{FF2B5EF4-FFF2-40B4-BE49-F238E27FC236}">
                <a16:creationId xmlns:a16="http://schemas.microsoft.com/office/drawing/2014/main" id="{B5B3FF95-5A66-4185-9FAB-497268707E1D}"/>
              </a:ext>
            </a:extLst>
          </p:cNvPr>
          <p:cNvSpPr/>
          <p:nvPr/>
        </p:nvSpPr>
        <p:spPr>
          <a:xfrm>
            <a:off x="3960000" y="4661281"/>
            <a:ext cx="1149928" cy="73429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4917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1A030138-0B3C-19A3-3FC3-EA5AC2DEFA11}"/>
              </a:ext>
            </a:extLst>
          </p:cNvPr>
          <p:cNvSpPr/>
          <p:nvPr/>
        </p:nvSpPr>
        <p:spPr>
          <a:xfrm>
            <a:off x="0" y="810003"/>
            <a:ext cx="5112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83C54BC2-B3B5-690A-0488-0D97224622A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z="2000" b="1" dirty="0" err="1">
                <a:solidFill>
                  <a:schemeClr val="bg1"/>
                </a:solidFill>
              </a:rPr>
              <a:t>Inserimento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codice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fiscale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paziente</a:t>
            </a:r>
            <a:endParaRPr lang="en-IT" sz="2000" dirty="0">
              <a:solidFill>
                <a:schemeClr val="bg1"/>
              </a:solidFill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DDFA194-CF5A-FDD3-64E2-B557DD9E35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424" t="20851" r="25007" b="48375"/>
          <a:stretch/>
        </p:blipFill>
        <p:spPr>
          <a:xfrm>
            <a:off x="0" y="2584343"/>
            <a:ext cx="17673145" cy="5897506"/>
          </a:xfrm>
          <a:prstGeom prst="rect">
            <a:avLst/>
          </a:prstGeom>
          <a:effectLst/>
        </p:spPr>
      </p:pic>
      <p:sp>
        <p:nvSpPr>
          <p:cNvPr id="5" name="Segnaposto numero diapositiva 2">
            <a:extLst>
              <a:ext uri="{FF2B5EF4-FFF2-40B4-BE49-F238E27FC236}">
                <a16:creationId xmlns:a16="http://schemas.microsoft.com/office/drawing/2014/main" id="{B7C7A669-D073-94F0-FCC8-07D17EFECD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28334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>
            <a:extLst>
              <a:ext uri="{FF2B5EF4-FFF2-40B4-BE49-F238E27FC236}">
                <a16:creationId xmlns:a16="http://schemas.microsoft.com/office/drawing/2014/main" id="{CB4E3CEE-6FA9-AA24-9F15-B4F8C16EC48D}"/>
              </a:ext>
            </a:extLst>
          </p:cNvPr>
          <p:cNvSpPr/>
          <p:nvPr/>
        </p:nvSpPr>
        <p:spPr>
          <a:xfrm>
            <a:off x="0" y="810003"/>
            <a:ext cx="6192000" cy="360000"/>
          </a:xfrm>
          <a:prstGeom prst="rect">
            <a:avLst/>
          </a:prstGeom>
          <a:solidFill>
            <a:srgbClr val="2F6D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8DB59CB-532D-EE21-F982-B9A4A5AAC2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z="2000" b="1" dirty="0" err="1">
                <a:solidFill>
                  <a:schemeClr val="bg1"/>
                </a:solidFill>
              </a:rPr>
              <a:t>Verifica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dati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paziente</a:t>
            </a:r>
            <a:r>
              <a:rPr lang="en-GB" sz="2000" b="1" dirty="0">
                <a:solidFill>
                  <a:schemeClr val="bg1"/>
                </a:solidFill>
              </a:rPr>
              <a:t> e </a:t>
            </a:r>
            <a:r>
              <a:rPr lang="en-GB" sz="2000" b="1" dirty="0" err="1">
                <a:solidFill>
                  <a:schemeClr val="bg1"/>
                </a:solidFill>
              </a:rPr>
              <a:t>inserimento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domicilio</a:t>
            </a:r>
            <a:endParaRPr lang="en-IT" sz="2000" dirty="0">
              <a:solidFill>
                <a:schemeClr val="bg1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D77C45E-9776-9549-799F-A3268A6E57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246" t="21162" r="24655" b="16496"/>
          <a:stretch/>
        </p:blipFill>
        <p:spPr>
          <a:xfrm>
            <a:off x="1888894" y="1302910"/>
            <a:ext cx="13432348" cy="8984090"/>
          </a:xfrm>
          <a:prstGeom prst="rect">
            <a:avLst/>
          </a:prstGeom>
        </p:spPr>
      </p:pic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58FC805F-4187-56C5-21BD-FEAFE8B7A4A1}"/>
              </a:ext>
            </a:extLst>
          </p:cNvPr>
          <p:cNvSpPr txBox="1">
            <a:spLocks/>
          </p:cNvSpPr>
          <p:nvPr/>
        </p:nvSpPr>
        <p:spPr>
          <a:xfrm>
            <a:off x="14505612" y="6227597"/>
            <a:ext cx="2657172" cy="23887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Titillium Web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/>
              <a:t>Se il domicilio non viene inserito e il paziente è residente in una delle 9 province della sperimentazione, si verrà guidati verso </a:t>
            </a:r>
            <a:br>
              <a:rPr lang="it-IT" sz="2000" dirty="0"/>
            </a:br>
            <a:r>
              <a:rPr lang="it-IT" sz="2000" dirty="0"/>
              <a:t>la NUOVA procedura.</a:t>
            </a:r>
            <a:endParaRPr lang="en-IT" sz="2000" dirty="0"/>
          </a:p>
        </p:txBody>
      </p:sp>
      <p:sp>
        <p:nvSpPr>
          <p:cNvPr id="7" name="Segnaposto numero diapositiva 2">
            <a:extLst>
              <a:ext uri="{FF2B5EF4-FFF2-40B4-BE49-F238E27FC236}">
                <a16:creationId xmlns:a16="http://schemas.microsoft.com/office/drawing/2014/main" id="{B41463CD-FCC7-8D08-FF59-543BC97E1B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3450" y="9035267"/>
            <a:ext cx="1300163" cy="547688"/>
          </a:xfrm>
        </p:spPr>
        <p:txBody>
          <a:bodyPr/>
          <a:lstStyle/>
          <a:p>
            <a:fld id="{F0221AAB-2B63-824F-A124-88DC2873D25D}" type="slidenum">
              <a:rPr lang="en-IT" smtClean="0"/>
              <a:pPr/>
              <a:t>9</a:t>
            </a:fld>
            <a:endParaRPr lang="en-IT"/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6638283E-7159-E11A-3FD8-F7F52F3792C4}"/>
              </a:ext>
            </a:extLst>
          </p:cNvPr>
          <p:cNvCxnSpPr>
            <a:cxnSpLocks/>
          </p:cNvCxnSpPr>
          <p:nvPr/>
        </p:nvCxnSpPr>
        <p:spPr>
          <a:xfrm>
            <a:off x="14307128" y="6227597"/>
            <a:ext cx="0" cy="1946585"/>
          </a:xfrm>
          <a:prstGeom prst="line">
            <a:avLst/>
          </a:prstGeom>
          <a:ln w="28575">
            <a:solidFill>
              <a:srgbClr val="2F6D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Elemento grafico 47">
            <a:extLst>
              <a:ext uri="{FF2B5EF4-FFF2-40B4-BE49-F238E27FC236}">
                <a16:creationId xmlns:a16="http://schemas.microsoft.com/office/drawing/2014/main" id="{9C2D85E0-CC9A-C3AB-764C-F2852053F10B}"/>
              </a:ext>
            </a:extLst>
          </p:cNvPr>
          <p:cNvGrpSpPr>
            <a:grpSpLocks noChangeAspect="1"/>
          </p:cNvGrpSpPr>
          <p:nvPr/>
        </p:nvGrpSpPr>
        <p:grpSpPr>
          <a:xfrm>
            <a:off x="14505612" y="5315796"/>
            <a:ext cx="777333" cy="630270"/>
            <a:chOff x="723702" y="2013913"/>
            <a:chExt cx="264319" cy="214313"/>
          </a:xfrm>
          <a:noFill/>
        </p:grpSpPr>
        <p:sp>
          <p:nvSpPr>
            <p:cNvPr id="13" name="Figura a mano libera: forma 42">
              <a:extLst>
                <a:ext uri="{FF2B5EF4-FFF2-40B4-BE49-F238E27FC236}">
                  <a16:creationId xmlns:a16="http://schemas.microsoft.com/office/drawing/2014/main" id="{70ACC3B5-6B7A-DBB1-BC12-667FC4BCCCA7}"/>
                </a:ext>
              </a:extLst>
            </p:cNvPr>
            <p:cNvSpPr/>
            <p:nvPr/>
          </p:nvSpPr>
          <p:spPr>
            <a:xfrm>
              <a:off x="723702" y="2070204"/>
              <a:ext cx="71438" cy="92869"/>
            </a:xfrm>
            <a:custGeom>
              <a:avLst/>
              <a:gdLst>
                <a:gd name="connsiteX0" fmla="*/ 72053 w 71437"/>
                <a:gd name="connsiteY0" fmla="*/ 93819 h 92868"/>
                <a:gd name="connsiteX1" fmla="*/ 45033 w 71437"/>
                <a:gd name="connsiteY1" fmla="*/ 93819 h 92868"/>
                <a:gd name="connsiteX2" fmla="*/ 0 w 71437"/>
                <a:gd name="connsiteY2" fmla="*/ 46909 h 92868"/>
                <a:gd name="connsiteX3" fmla="*/ 45033 w 71437"/>
                <a:gd name="connsiteY3" fmla="*/ 0 h 92868"/>
                <a:gd name="connsiteX4" fmla="*/ 72053 w 71437"/>
                <a:gd name="connsiteY4" fmla="*/ 0 h 92868"/>
                <a:gd name="connsiteX5" fmla="*/ 72053 w 71437"/>
                <a:gd name="connsiteY5" fmla="*/ 93819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37" h="92868">
                  <a:moveTo>
                    <a:pt x="72053" y="93819"/>
                  </a:moveTo>
                  <a:lnTo>
                    <a:pt x="45033" y="93819"/>
                  </a:lnTo>
                  <a:cubicBezTo>
                    <a:pt x="20162" y="93819"/>
                    <a:pt x="0" y="72817"/>
                    <a:pt x="0" y="46909"/>
                  </a:cubicBezTo>
                  <a:cubicBezTo>
                    <a:pt x="0" y="21002"/>
                    <a:pt x="20162" y="0"/>
                    <a:pt x="45033" y="0"/>
                  </a:cubicBezTo>
                  <a:lnTo>
                    <a:pt x="72053" y="0"/>
                  </a:lnTo>
                  <a:lnTo>
                    <a:pt x="72053" y="93819"/>
                  </a:lnTo>
                  <a:close/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4" name="Figura a mano libera: forma 43">
              <a:extLst>
                <a:ext uri="{FF2B5EF4-FFF2-40B4-BE49-F238E27FC236}">
                  <a16:creationId xmlns:a16="http://schemas.microsoft.com/office/drawing/2014/main" id="{5467785B-BC76-0C3B-154B-BCB77FCF9BFB}"/>
                </a:ext>
              </a:extLst>
            </p:cNvPr>
            <p:cNvSpPr/>
            <p:nvPr/>
          </p:nvSpPr>
          <p:spPr>
            <a:xfrm>
              <a:off x="795755" y="2013913"/>
              <a:ext cx="157163" cy="200025"/>
            </a:xfrm>
            <a:custGeom>
              <a:avLst/>
              <a:gdLst>
                <a:gd name="connsiteX0" fmla="*/ 0 w 157162"/>
                <a:gd name="connsiteY0" fmla="*/ 150110 h 200025"/>
                <a:gd name="connsiteX1" fmla="*/ 148500 w 157162"/>
                <a:gd name="connsiteY1" fmla="*/ 196943 h 200025"/>
                <a:gd name="connsiteX2" fmla="*/ 162118 w 157162"/>
                <a:gd name="connsiteY2" fmla="*/ 206400 h 200025"/>
                <a:gd name="connsiteX3" fmla="*/ 162118 w 157162"/>
                <a:gd name="connsiteY3" fmla="*/ 0 h 200025"/>
                <a:gd name="connsiteX4" fmla="*/ 148500 w 157162"/>
                <a:gd name="connsiteY4" fmla="*/ 9457 h 200025"/>
                <a:gd name="connsiteX5" fmla="*/ 0 w 157162"/>
                <a:gd name="connsiteY5" fmla="*/ 56291 h 200025"/>
                <a:gd name="connsiteX6" fmla="*/ 0 w 157162"/>
                <a:gd name="connsiteY6" fmla="*/ 15011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162" h="200025">
                  <a:moveTo>
                    <a:pt x="0" y="150110"/>
                  </a:moveTo>
                  <a:cubicBezTo>
                    <a:pt x="52852" y="150114"/>
                    <a:pt x="104521" y="166410"/>
                    <a:pt x="148500" y="196943"/>
                  </a:cubicBezTo>
                  <a:lnTo>
                    <a:pt x="162118" y="206400"/>
                  </a:lnTo>
                  <a:lnTo>
                    <a:pt x="162118" y="0"/>
                  </a:lnTo>
                  <a:lnTo>
                    <a:pt x="148500" y="9457"/>
                  </a:lnTo>
                  <a:cubicBezTo>
                    <a:pt x="104521" y="39991"/>
                    <a:pt x="52852" y="56286"/>
                    <a:pt x="0" y="56291"/>
                  </a:cubicBezTo>
                  <a:lnTo>
                    <a:pt x="0" y="150110"/>
                  </a:lnTo>
                  <a:close/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" name="Figura a mano libera: forma 45">
              <a:extLst>
                <a:ext uri="{FF2B5EF4-FFF2-40B4-BE49-F238E27FC236}">
                  <a16:creationId xmlns:a16="http://schemas.microsoft.com/office/drawing/2014/main" id="{643F95A6-8E1C-B0AD-9DC4-43CAC16BF38C}"/>
                </a:ext>
              </a:extLst>
            </p:cNvPr>
            <p:cNvSpPr/>
            <p:nvPr/>
          </p:nvSpPr>
          <p:spPr>
            <a:xfrm>
              <a:off x="993899" y="2098350"/>
              <a:ext cx="7144" cy="35719"/>
            </a:xfrm>
            <a:custGeom>
              <a:avLst/>
              <a:gdLst>
                <a:gd name="connsiteX0" fmla="*/ 0 w 0"/>
                <a:gd name="connsiteY0" fmla="*/ 0 h 35718"/>
                <a:gd name="connsiteX1" fmla="*/ 0 w 0"/>
                <a:gd name="connsiteY1" fmla="*/ 37528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5718">
                  <a:moveTo>
                    <a:pt x="0" y="0"/>
                  </a:moveTo>
                  <a:lnTo>
                    <a:pt x="0" y="37528"/>
                  </a:lnTo>
                </a:path>
              </a:pathLst>
            </a:custGeom>
            <a:noFill/>
            <a:ln w="19050" cap="rnd">
              <a:solidFill>
                <a:srgbClr val="7481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6" name="Figura a mano libera: forma 46">
              <a:extLst>
                <a:ext uri="{FF2B5EF4-FFF2-40B4-BE49-F238E27FC236}">
                  <a16:creationId xmlns:a16="http://schemas.microsoft.com/office/drawing/2014/main" id="{5B1F131E-8E0B-B832-E844-B8CEEA2C916E}"/>
                </a:ext>
              </a:extLst>
            </p:cNvPr>
            <p:cNvSpPr/>
            <p:nvPr/>
          </p:nvSpPr>
          <p:spPr>
            <a:xfrm>
              <a:off x="795755" y="2164023"/>
              <a:ext cx="21431" cy="64294"/>
            </a:xfrm>
            <a:custGeom>
              <a:avLst/>
              <a:gdLst>
                <a:gd name="connsiteX0" fmla="*/ 0 w 21431"/>
                <a:gd name="connsiteY0" fmla="*/ 0 h 64293"/>
                <a:gd name="connsiteX1" fmla="*/ 27020 w 21431"/>
                <a:gd name="connsiteY1" fmla="*/ 65673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431" h="64293">
                  <a:moveTo>
                    <a:pt x="0" y="0"/>
                  </a:moveTo>
                  <a:cubicBezTo>
                    <a:pt x="-16" y="24823"/>
                    <a:pt x="9752" y="48565"/>
                    <a:pt x="27020" y="65673"/>
                  </a:cubicBezTo>
                </a:path>
              </a:pathLst>
            </a:custGeom>
            <a:noFill/>
            <a:ln w="19050" cap="rnd">
              <a:solidFill>
                <a:srgbClr val="2F6D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56625923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olori INPS">
      <a:dk1>
        <a:srgbClr val="000000"/>
      </a:dk1>
      <a:lt1>
        <a:srgbClr val="FFFFFF"/>
      </a:lt1>
      <a:dk2>
        <a:srgbClr val="2F6DD4"/>
      </a:dk2>
      <a:lt2>
        <a:srgbClr val="F2F6FB"/>
      </a:lt2>
      <a:accent1>
        <a:srgbClr val="70E2E5"/>
      </a:accent1>
      <a:accent2>
        <a:srgbClr val="7BA8EC"/>
      </a:accent2>
      <a:accent3>
        <a:srgbClr val="2F6DD4"/>
      </a:accent3>
      <a:accent4>
        <a:srgbClr val="00245F"/>
      </a:accent4>
      <a:accent5>
        <a:srgbClr val="C2E2F0"/>
      </a:accent5>
      <a:accent6>
        <a:srgbClr val="8D98A4"/>
      </a:accent6>
      <a:hlink>
        <a:srgbClr val="00245F"/>
      </a:hlink>
      <a:folHlink>
        <a:srgbClr val="7BA8E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PS Template" id="{5B6F52FE-1712-3745-A663-BC199ABA61E6}" vid="{04A972B9-91BA-834A-8A29-DA2B5F624F27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7A4A221E3BA1D44A191C23D160FAA05" ma:contentTypeVersion="12" ma:contentTypeDescription="Creare un nuovo documento." ma:contentTypeScope="" ma:versionID="11a4e2aa6dad19514ed7a49c25009eff">
  <xsd:schema xmlns:xsd="http://www.w3.org/2001/XMLSchema" xmlns:xs="http://www.w3.org/2001/XMLSchema" xmlns:p="http://schemas.microsoft.com/office/2006/metadata/properties" xmlns:ns2="a71fcdd6-f0be-4a05-b8e3-058c75f3adf4" xmlns:ns3="56d9b23f-8a0f-4260-9347-acc5be9efbdf" targetNamespace="http://schemas.microsoft.com/office/2006/metadata/properties" ma:root="true" ma:fieldsID="3f05df71162268abd4cb873654f210d5" ns2:_="" ns3:_="">
    <xsd:import namespace="a71fcdd6-f0be-4a05-b8e3-058c75f3adf4"/>
    <xsd:import namespace="56d9b23f-8a0f-4260-9347-acc5be9efb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Censito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1fcdd6-f0be-4a05-b8e3-058c75f3ad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b722dba8-3084-4906-8dc6-75cf808513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Censito" ma:index="19" nillable="true" ma:displayName="Censito" ma:default="0" ma:format="Dropdown" ma:internalName="Censito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d9b23f-8a0f-4260-9347-acc5be9efb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ab39386-d1a0-456a-a144-77844b36f648}" ma:internalName="TaxCatchAll" ma:showField="CatchAllData" ma:web="56d9b23f-8a0f-4260-9347-acc5be9efb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ensito xmlns="a71fcdd6-f0be-4a05-b8e3-058c75f3adf4">false</Censito>
    <TaxCatchAll xmlns="56d9b23f-8a0f-4260-9347-acc5be9efbdf" xsi:nil="true"/>
    <lcf76f155ced4ddcb4097134ff3c332f xmlns="a71fcdd6-f0be-4a05-b8e3-058c75f3adf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16E4BA7-60AD-42B0-977F-3B7E2D7F72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EA7AD1-6D3F-4B92-B504-C4F0637A94A5}">
  <ds:schemaRefs>
    <ds:schemaRef ds:uri="56d9b23f-8a0f-4260-9347-acc5be9efbdf"/>
    <ds:schemaRef ds:uri="a71fcdd6-f0be-4a05-b8e3-058c75f3adf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77AE02E-CE0E-4F36-9B22-147A94B433A4}">
  <ds:schemaRefs>
    <ds:schemaRef ds:uri="http://schemas.openxmlformats.org/package/2006/metadata/core-properties"/>
    <ds:schemaRef ds:uri="http://schemas.microsoft.com/office/2006/metadata/properties"/>
    <ds:schemaRef ds:uri="http://purl.org/dc/terms/"/>
    <ds:schemaRef ds:uri="a71fcdd6-f0be-4a05-b8e3-058c75f3adf4"/>
    <ds:schemaRef ds:uri="http://schemas.microsoft.com/office/infopath/2007/PartnerControls"/>
    <ds:schemaRef ds:uri="http://schemas.microsoft.com/office/2006/documentManagement/types"/>
    <ds:schemaRef ds:uri="56d9b23f-8a0f-4260-9347-acc5be9efbdf"/>
    <ds:schemaRef ds:uri="http://www.w3.org/XML/1998/namespace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2395</TotalTime>
  <Words>1610</Words>
  <Application>Microsoft Office PowerPoint</Application>
  <PresentationFormat>Personalizzato</PresentationFormat>
  <Paragraphs>196</Paragraphs>
  <Slides>41</Slides>
  <Notes>7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41</vt:i4>
      </vt:variant>
    </vt:vector>
  </HeadingPairs>
  <TitlesOfParts>
    <vt:vector size="53" baseType="lpstr">
      <vt:lpstr>Wingdings</vt:lpstr>
      <vt:lpstr>Lora</vt:lpstr>
      <vt:lpstr>Roboto Mono Light</vt:lpstr>
      <vt:lpstr>Titillium Web</vt:lpstr>
      <vt:lpstr>Calibri Light</vt:lpstr>
      <vt:lpstr>Arial</vt:lpstr>
      <vt:lpstr>Titillium Web Regular</vt:lpstr>
      <vt:lpstr>Calibri</vt:lpstr>
      <vt:lpstr>Lora SemiBold</vt:lpstr>
      <vt:lpstr>Titillium Web SemiBold</vt:lpstr>
      <vt:lpstr>Lora Medium</vt:lpstr>
      <vt:lpstr>Custom Design</vt:lpstr>
      <vt:lpstr>Decreto legislativo 62/2024: valutazione di base della condizione di disabilità</vt:lpstr>
      <vt:lpstr>Principali novità della riforma</vt:lpstr>
      <vt:lpstr>Punti di attenzione e prescrizioni di legge</vt:lpstr>
      <vt:lpstr>Punti di attenzione e prescrizioni di legge</vt:lpstr>
      <vt:lpstr>Indice</vt:lpstr>
      <vt:lpstr>Certificato introduttivo – modalità di accesso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Indice</vt:lpstr>
      <vt:lpstr>Presentazione standard di PowerPoint</vt:lpstr>
      <vt:lpstr>Presentazione standard di PowerPoint</vt:lpstr>
      <vt:lpstr>Indice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Step 1 – Dati del cittadino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Scaricare il certificato introduttivo</vt:lpstr>
      <vt:lpstr>Firmare digitalmente il Certificato introduttivo </vt:lpstr>
      <vt:lpstr>Caricare il certificato firmato</vt:lpstr>
      <vt:lpstr>Presentazione standard di PowerPoint</vt:lpstr>
      <vt:lpstr>Presentazione standard di PowerPoint</vt:lpstr>
      <vt:lpstr>Presentazione standard di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Giallonardo Paola</cp:lastModifiedBy>
  <cp:revision>23</cp:revision>
  <dcterms:created xsi:type="dcterms:W3CDTF">2023-02-14T10:57:30Z</dcterms:created>
  <dcterms:modified xsi:type="dcterms:W3CDTF">2025-09-18T09:39:12Z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0x01010047A4A221E3BA1D44A191C23D160FAA05</vt:lpwstr>
  </property>
  <property fmtid="{D5CDD505-2E9C-101B-9397-08002B2CF9AE}" pid="3" name="MediaServiceImageTags">
    <vt:lpwstr/>
  </property>
</Properties>
</file>